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55" r:id="rId91"/>
    <p:sldId id="344" r:id="rId92"/>
    <p:sldId id="345" r:id="rId93"/>
    <p:sldId id="346" r:id="rId94"/>
    <p:sldId id="347" r:id="rId95"/>
    <p:sldId id="356" r:id="rId96"/>
    <p:sldId id="357" r:id="rId97"/>
    <p:sldId id="348" r:id="rId98"/>
    <p:sldId id="349" r:id="rId99"/>
    <p:sldId id="369" r:id="rId100"/>
    <p:sldId id="370" r:id="rId101"/>
    <p:sldId id="371" r:id="rId102"/>
    <p:sldId id="372" r:id="rId103"/>
    <p:sldId id="373" r:id="rId104"/>
    <p:sldId id="374" r:id="rId105"/>
    <p:sldId id="375" r:id="rId106"/>
    <p:sldId id="376" r:id="rId107"/>
    <p:sldId id="350" r:id="rId108"/>
    <p:sldId id="354" r:id="rId109"/>
    <p:sldId id="351" r:id="rId110"/>
    <p:sldId id="358" r:id="rId111"/>
    <p:sldId id="359" r:id="rId112"/>
    <p:sldId id="360" r:id="rId113"/>
    <p:sldId id="361" r:id="rId114"/>
    <p:sldId id="362" r:id="rId115"/>
    <p:sldId id="363" r:id="rId116"/>
    <p:sldId id="364" r:id="rId117"/>
    <p:sldId id="365" r:id="rId118"/>
    <p:sldId id="366" r:id="rId119"/>
    <p:sldId id="367" r:id="rId120"/>
    <p:sldId id="368" r:id="rId121"/>
    <p:sldId id="352" r:id="rId122"/>
    <p:sldId id="353" r:id="rId123"/>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5"/>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FCBA9AD6-F5EB-4423-80EC-F2F3529B45C9}" type="datetime">
              <a:rPr lang="en-US" sz="1200" b="0" strike="noStrike" spc="-1">
                <a:solidFill>
                  <a:srgbClr val="8B8B8B"/>
                </a:solidFill>
                <a:latin typeface="Calibri"/>
              </a:rPr>
              <a:t>9/23/21</a:t>
            </a:fld>
            <a:endParaRPr lang="en-US"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2CD2CAEE-40EA-4921-9130-B510C72DA678}"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11BF6E15-B392-41FC-8455-D34AA51CA95F}" type="datetime">
              <a:rPr lang="en-US" sz="1200" b="0" strike="noStrike" spc="-1">
                <a:solidFill>
                  <a:srgbClr val="8B8B8B"/>
                </a:solidFill>
                <a:latin typeface="Calibri"/>
              </a:rPr>
              <a:t>9/23/21</a:t>
            </a:fld>
            <a:endParaRPr lang="en-US"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5A51EEF1-0F0D-431C-901D-033D4F30E977}"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hyperlink" Target="http://htmlcolorcodes.com/" TargetMode="Externa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hyperlink" Target="mailto:goobsangroup@gmail.com%22%20\t%20%22_blank"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goobsan/hello-world.git" TargetMode="Externa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new"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Open-source_software" TargetMode="External"/><Relationship Id="rId2" Type="http://schemas.openxmlformats.org/officeDocument/2006/relationships/hyperlink" Target="https://github.com/iantheninja/delani_studio_site"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Shape 1"/>
          <p:cNvSpPr txBox="1"/>
          <p:nvPr/>
        </p:nvSpPr>
        <p:spPr>
          <a:xfrm>
            <a:off x="1523880" y="1122480"/>
            <a:ext cx="9143640" cy="2387160"/>
          </a:xfrm>
          <a:prstGeom prst="rect">
            <a:avLst/>
          </a:prstGeom>
          <a:noFill/>
          <a:ln>
            <a:noFill/>
          </a:ln>
        </p:spPr>
        <p:txBody>
          <a:bodyPr anchor="b">
            <a:noAutofit/>
          </a:bodyPr>
          <a:lstStyle/>
          <a:p>
            <a:pPr algn="ctr">
              <a:lnSpc>
                <a:spcPct val="90000"/>
              </a:lnSpc>
            </a:pPr>
            <a:r>
              <a:rPr lang="en-US" sz="6000" b="0" strike="noStrike" spc="-1">
                <a:solidFill>
                  <a:srgbClr val="000000"/>
                </a:solidFill>
                <a:latin typeface="Calibri Light"/>
              </a:rPr>
              <a:t>WEEK 1</a:t>
            </a:r>
            <a:endParaRPr lang="en-US" sz="6000" b="0" strike="noStrike" spc="-1">
              <a:solidFill>
                <a:srgbClr val="000000"/>
              </a:solidFill>
              <a:latin typeface="Calibri"/>
            </a:endParaRPr>
          </a:p>
        </p:txBody>
      </p:sp>
      <p:sp>
        <p:nvSpPr>
          <p:cNvPr id="83" name="TextShape 2"/>
          <p:cNvSpPr txBox="1"/>
          <p:nvPr/>
        </p:nvSpPr>
        <p:spPr>
          <a:xfrm>
            <a:off x="1523880" y="3602160"/>
            <a:ext cx="9143640" cy="1655280"/>
          </a:xfrm>
          <a:prstGeom prst="rect">
            <a:avLst/>
          </a:prstGeom>
          <a:noFill/>
          <a:ln>
            <a:noFill/>
          </a:ln>
        </p:spPr>
        <p:txBody>
          <a:bodyPr>
            <a:normAutofit/>
          </a:bodyPr>
          <a:lstStyle/>
          <a:p>
            <a:pPr algn="ctr">
              <a:lnSpc>
                <a:spcPct val="90000"/>
              </a:lnSpc>
              <a:spcBef>
                <a:spcPts val="1001"/>
              </a:spcBef>
              <a:tabLst>
                <a:tab pos="0" algn="l"/>
              </a:tabLst>
            </a:pPr>
            <a:r>
              <a:rPr lang="en-US" sz="3200" b="0" strike="noStrike" spc="-1">
                <a:solidFill>
                  <a:srgbClr val="000000"/>
                </a:solidFill>
                <a:latin typeface="Calibri"/>
              </a:rPr>
              <a:t>FRONT END WEB DEVELOPMENT COURSE</a:t>
            </a:r>
            <a:endParaRPr lang="en-US"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p:nvPr/>
        </p:nvPicPr>
        <p:blipFill>
          <a:blip r:embed="rId2"/>
          <a:stretch/>
        </p:blipFill>
        <p:spPr>
          <a:xfrm>
            <a:off x="91440" y="38160"/>
            <a:ext cx="11962080" cy="6728400"/>
          </a:xfrm>
          <a:prstGeom prst="rect">
            <a:avLst/>
          </a:prstGeom>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6006-A948-F24F-AF62-2F9F96653DCC}"/>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D7CA7856-316B-1E43-83F2-77576DBE86E8}"/>
              </a:ext>
            </a:extLst>
          </p:cNvPr>
          <p:cNvSpPr>
            <a:spLocks noGrp="1"/>
          </p:cNvSpPr>
          <p:nvPr>
            <p:ph type="subTitle"/>
          </p:nvPr>
        </p:nvSpPr>
        <p:spPr>
          <a:xfrm>
            <a:off x="838080" y="1499668"/>
            <a:ext cx="10515240" cy="5640781"/>
          </a:xfrm>
        </p:spPr>
        <p:txBody>
          <a:bodyPr/>
          <a:lstStyle/>
          <a:p>
            <a:endParaRPr lang="en-US" sz="1600" dirty="0"/>
          </a:p>
          <a:p>
            <a:r>
              <a:rPr lang="en-US" sz="1600" b="1" dirty="0"/>
              <a:t>Hyperlinks</a:t>
            </a:r>
          </a:p>
          <a:p>
            <a:r>
              <a:rPr lang="en-US" sz="1600" dirty="0"/>
              <a:t>You can add a hyperlink in a markdown file by using the below tag.</a:t>
            </a:r>
          </a:p>
          <a:p>
            <a:r>
              <a:rPr lang="en-US" sz="1600" dirty="0"/>
              <a:t>[link name](</a:t>
            </a:r>
            <a:r>
              <a:rPr lang="en-US" sz="1600" dirty="0" err="1"/>
              <a:t>targetURL</a:t>
            </a:r>
            <a:r>
              <a:rPr lang="en-US" sz="1600" dirty="0"/>
              <a:t>)</a:t>
            </a:r>
          </a:p>
          <a:p>
            <a:r>
              <a:rPr lang="en-US" sz="1600" dirty="0"/>
              <a:t>e.g. [</a:t>
            </a:r>
            <a:r>
              <a:rPr lang="en-US" sz="1600" dirty="0" err="1"/>
              <a:t>Github</a:t>
            </a:r>
            <a:r>
              <a:rPr lang="en-US" sz="1600" dirty="0"/>
              <a:t>](https://</a:t>
            </a:r>
            <a:r>
              <a:rPr lang="en-US" sz="1600" dirty="0" err="1"/>
              <a:t>www.github.com</a:t>
            </a:r>
            <a:r>
              <a:rPr lang="en-US" sz="1600" dirty="0"/>
              <a:t>)</a:t>
            </a:r>
          </a:p>
          <a:p>
            <a:r>
              <a:rPr lang="en-US" sz="1600" dirty="0"/>
              <a:t>You can also write link title (While hovering over the link the title will appear)</a:t>
            </a:r>
          </a:p>
          <a:p>
            <a:r>
              <a:rPr lang="en-US" sz="1600" dirty="0"/>
              <a:t>[link name](</a:t>
            </a:r>
            <a:r>
              <a:rPr lang="en-US" sz="1600" dirty="0" err="1"/>
              <a:t>targetURL</a:t>
            </a:r>
            <a:r>
              <a:rPr lang="en-US" sz="1600" dirty="0"/>
              <a:t> "Link title")</a:t>
            </a:r>
          </a:p>
          <a:p>
            <a:r>
              <a:rPr lang="en-US" sz="1600" dirty="0"/>
              <a:t>e.g. [</a:t>
            </a:r>
            <a:r>
              <a:rPr lang="en-US" sz="1600" dirty="0" err="1"/>
              <a:t>Github</a:t>
            </a:r>
            <a:r>
              <a:rPr lang="en-US" sz="1600" dirty="0"/>
              <a:t>](https://</a:t>
            </a:r>
            <a:r>
              <a:rPr lang="en-US" sz="1600" dirty="0" err="1"/>
              <a:t>www.github.com</a:t>
            </a:r>
            <a:r>
              <a:rPr lang="en-US" sz="1600" dirty="0"/>
              <a:t> "</a:t>
            </a:r>
            <a:r>
              <a:rPr lang="en-US" sz="1600" dirty="0" err="1"/>
              <a:t>Github</a:t>
            </a:r>
            <a:r>
              <a:rPr lang="en-US" sz="1600" dirty="0"/>
              <a:t> home")</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0" indent="0">
              <a:buNone/>
            </a:pPr>
            <a:r>
              <a:rPr lang="en-US" sz="1600" dirty="0"/>
              <a:t>note: Make sure a single space should be their between </a:t>
            </a:r>
            <a:r>
              <a:rPr lang="en-US" sz="1600" dirty="0" err="1"/>
              <a:t>targetURL</a:t>
            </a:r>
            <a:r>
              <a:rPr lang="en-US" sz="1600" dirty="0"/>
              <a:t> and title)</a:t>
            </a:r>
          </a:p>
          <a:p>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4E707189-82DD-D44C-A15D-84C5B3796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050" y="3987552"/>
            <a:ext cx="8877300" cy="2267901"/>
          </a:xfrm>
          <a:prstGeom prst="rect">
            <a:avLst/>
          </a:prstGeom>
        </p:spPr>
      </p:pic>
    </p:spTree>
    <p:extLst>
      <p:ext uri="{BB962C8B-B14F-4D97-AF65-F5344CB8AC3E}">
        <p14:creationId xmlns:p14="http://schemas.microsoft.com/office/powerpoint/2010/main" val="16677847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5B9EC-D23E-7D4C-97A6-AADE046988F4}"/>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4D6F2D20-25EB-4444-9884-F2837CF3C106}"/>
              </a:ext>
            </a:extLst>
          </p:cNvPr>
          <p:cNvSpPr>
            <a:spLocks noGrp="1"/>
          </p:cNvSpPr>
          <p:nvPr>
            <p:ph type="subTitle"/>
          </p:nvPr>
        </p:nvSpPr>
        <p:spPr>
          <a:xfrm>
            <a:off x="838080" y="1314924"/>
            <a:ext cx="10515240" cy="4350960"/>
          </a:xfrm>
        </p:spPr>
        <p:txBody>
          <a:bodyPr/>
          <a:lstStyle/>
          <a:p>
            <a:r>
              <a:rPr lang="en-US" sz="1600" b="1" dirty="0"/>
              <a:t>Strong and italic text</a:t>
            </a:r>
          </a:p>
          <a:p>
            <a:r>
              <a:rPr lang="en-US" sz="1600" dirty="0"/>
              <a:t>You can write strong and italic text by appending underscores _ before and ending of the line, for italic text add double star ** before and ending of the line for strong/bold text.</a:t>
            </a:r>
          </a:p>
          <a:p>
            <a:r>
              <a:rPr lang="en-US" sz="1600" dirty="0"/>
              <a:t>_Italic text here_</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r>
              <a:rPr lang="en-US" sz="1600" b="1" dirty="0" err="1"/>
              <a:t>StrikeThrough</a:t>
            </a:r>
            <a:endParaRPr lang="en-US" sz="1600" b="1" dirty="0"/>
          </a:p>
          <a:p>
            <a:r>
              <a:rPr lang="en-US" sz="1600" dirty="0"/>
              <a:t>If you want to strike through a word or line then add two tilde symbol at the beginning and end of the line.</a:t>
            </a:r>
          </a:p>
          <a:p>
            <a:r>
              <a:rPr lang="en-US" sz="1600" dirty="0"/>
              <a:t>~~Strikethrough text~~</a:t>
            </a:r>
          </a:p>
          <a:p>
            <a:pPr marL="0" indent="0">
              <a:buNone/>
            </a:pPr>
            <a:endParaRPr lang="en-US" sz="1600" dirty="0"/>
          </a:p>
        </p:txBody>
      </p:sp>
      <p:pic>
        <p:nvPicPr>
          <p:cNvPr id="5" name="Picture 4">
            <a:extLst>
              <a:ext uri="{FF2B5EF4-FFF2-40B4-BE49-F238E27FC236}">
                <a16:creationId xmlns:a16="http://schemas.microsoft.com/office/drawing/2014/main" id="{8C86CAA1-43B6-BF40-A10F-239AB6DF3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724" y="2370443"/>
            <a:ext cx="8636000" cy="1792716"/>
          </a:xfrm>
          <a:prstGeom prst="rect">
            <a:avLst/>
          </a:prstGeom>
        </p:spPr>
      </p:pic>
      <p:pic>
        <p:nvPicPr>
          <p:cNvPr id="7" name="Picture 6">
            <a:extLst>
              <a:ext uri="{FF2B5EF4-FFF2-40B4-BE49-F238E27FC236}">
                <a16:creationId xmlns:a16="http://schemas.microsoft.com/office/drawing/2014/main" id="{53EA9860-4FF1-714B-A313-0579730BF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024" y="5295900"/>
            <a:ext cx="8648700" cy="1562100"/>
          </a:xfrm>
          <a:prstGeom prst="rect">
            <a:avLst/>
          </a:prstGeom>
        </p:spPr>
      </p:pic>
    </p:spTree>
    <p:extLst>
      <p:ext uri="{BB962C8B-B14F-4D97-AF65-F5344CB8AC3E}">
        <p14:creationId xmlns:p14="http://schemas.microsoft.com/office/powerpoint/2010/main" val="27775792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A310-66CC-6946-A72E-9DF64AC2CBBD}"/>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A8F706BB-76AB-2242-B6A8-B605116536B6}"/>
              </a:ext>
            </a:extLst>
          </p:cNvPr>
          <p:cNvSpPr>
            <a:spLocks noGrp="1"/>
          </p:cNvSpPr>
          <p:nvPr>
            <p:ph type="subTitle"/>
          </p:nvPr>
        </p:nvSpPr>
        <p:spPr>
          <a:xfrm>
            <a:off x="838080" y="1825560"/>
            <a:ext cx="10515240" cy="1603440"/>
          </a:xfrm>
        </p:spPr>
        <p:txBody>
          <a:bodyPr/>
          <a:lstStyle/>
          <a:p>
            <a:r>
              <a:rPr lang="en-US" sz="1600" b="1" dirty="0"/>
              <a:t>Images</a:t>
            </a:r>
          </a:p>
          <a:p>
            <a:r>
              <a:rPr lang="en-US" sz="1600" dirty="0"/>
              <a:t>You can add images in a markdown file by using the below tag.</a:t>
            </a:r>
          </a:p>
          <a:p>
            <a:r>
              <a:rPr lang="en-US" sz="1600" dirty="0"/>
              <a:t>![</a:t>
            </a:r>
            <a:r>
              <a:rPr lang="en-US" sz="1600" dirty="0" err="1"/>
              <a:t>imagename</a:t>
            </a:r>
            <a:r>
              <a:rPr lang="en-US" sz="1600" dirty="0"/>
              <a:t>](</a:t>
            </a:r>
            <a:r>
              <a:rPr lang="en-US" sz="1600" dirty="0" err="1"/>
              <a:t>TargetUrl</a:t>
            </a:r>
            <a:r>
              <a:rPr lang="en-US" sz="1600" dirty="0"/>
              <a:t>)</a:t>
            </a:r>
          </a:p>
          <a:p>
            <a:endParaRPr lang="en-US" sz="1600" dirty="0"/>
          </a:p>
        </p:txBody>
      </p:sp>
      <p:pic>
        <p:nvPicPr>
          <p:cNvPr id="5" name="Picture 4">
            <a:extLst>
              <a:ext uri="{FF2B5EF4-FFF2-40B4-BE49-F238E27FC236}">
                <a16:creationId xmlns:a16="http://schemas.microsoft.com/office/drawing/2014/main" id="{15F62502-1058-C841-BA1D-A7B7B396B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414" y="3108448"/>
            <a:ext cx="8585200" cy="3550766"/>
          </a:xfrm>
          <a:prstGeom prst="rect">
            <a:avLst/>
          </a:prstGeom>
        </p:spPr>
      </p:pic>
    </p:spTree>
    <p:extLst>
      <p:ext uri="{BB962C8B-B14F-4D97-AF65-F5344CB8AC3E}">
        <p14:creationId xmlns:p14="http://schemas.microsoft.com/office/powerpoint/2010/main" val="3609985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E321-DA46-0947-9462-39045D6D8F05}"/>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2784255E-A330-E14B-A33A-EABE97DD635D}"/>
              </a:ext>
            </a:extLst>
          </p:cNvPr>
          <p:cNvSpPr>
            <a:spLocks noGrp="1"/>
          </p:cNvSpPr>
          <p:nvPr>
            <p:ph type="subTitle"/>
          </p:nvPr>
        </p:nvSpPr>
        <p:spPr>
          <a:xfrm>
            <a:off x="838080" y="1825560"/>
            <a:ext cx="10515240" cy="2057671"/>
          </a:xfrm>
        </p:spPr>
        <p:txBody>
          <a:bodyPr/>
          <a:lstStyle/>
          <a:p>
            <a:r>
              <a:rPr lang="en-US" sz="1600" b="1" dirty="0"/>
              <a:t>Tables</a:t>
            </a:r>
          </a:p>
          <a:p>
            <a:r>
              <a:rPr lang="en-US" sz="1600" dirty="0"/>
              <a:t>You can write a table by using the below format of text.</a:t>
            </a:r>
          </a:p>
          <a:p>
            <a:r>
              <a:rPr lang="en-US" sz="1600" dirty="0"/>
              <a:t>|</a:t>
            </a:r>
            <a:r>
              <a:rPr lang="en-US" sz="1600" dirty="0" err="1"/>
              <a:t>Name|Email|Address</a:t>
            </a:r>
            <a:r>
              <a:rPr lang="en-US" sz="1600" dirty="0"/>
              <a:t>| &lt;====== This is the heading of the table</a:t>
            </a:r>
          </a:p>
          <a:p>
            <a:r>
              <a:rPr lang="en-US" sz="1600" dirty="0"/>
              <a:t>|----|-----|-------| &lt;====== This is the separator.</a:t>
            </a:r>
          </a:p>
          <a:p>
            <a:r>
              <a:rPr lang="en-US" sz="1600" dirty="0"/>
              <a:t>|John|john@example.com|Address1| &lt;=== This is the table body.</a:t>
            </a:r>
          </a:p>
        </p:txBody>
      </p:sp>
      <p:pic>
        <p:nvPicPr>
          <p:cNvPr id="5" name="Picture 4">
            <a:extLst>
              <a:ext uri="{FF2B5EF4-FFF2-40B4-BE49-F238E27FC236}">
                <a16:creationId xmlns:a16="http://schemas.microsoft.com/office/drawing/2014/main" id="{F81CCED3-B54E-9A42-8884-1EA11DCF1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400" y="3816710"/>
            <a:ext cx="8610600" cy="2362200"/>
          </a:xfrm>
          <a:prstGeom prst="rect">
            <a:avLst/>
          </a:prstGeom>
        </p:spPr>
      </p:pic>
    </p:spTree>
    <p:extLst>
      <p:ext uri="{BB962C8B-B14F-4D97-AF65-F5344CB8AC3E}">
        <p14:creationId xmlns:p14="http://schemas.microsoft.com/office/powerpoint/2010/main" val="855356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C7B3-5EFD-0645-93A7-772DB46F1A8E}"/>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7F751313-45CF-9F4F-8A96-B62A412039CA}"/>
              </a:ext>
            </a:extLst>
          </p:cNvPr>
          <p:cNvSpPr>
            <a:spLocks noGrp="1"/>
          </p:cNvSpPr>
          <p:nvPr>
            <p:ph type="subTitle"/>
          </p:nvPr>
        </p:nvSpPr>
        <p:spPr>
          <a:xfrm>
            <a:off x="838080" y="1208050"/>
            <a:ext cx="10515240" cy="4147725"/>
          </a:xfrm>
        </p:spPr>
        <p:txBody>
          <a:bodyPr/>
          <a:lstStyle/>
          <a:p>
            <a:r>
              <a:rPr lang="en-US" sz="1600" b="1" dirty="0"/>
              <a:t>Code</a:t>
            </a:r>
          </a:p>
          <a:p>
            <a:r>
              <a:rPr lang="en-US" sz="1600" dirty="0"/>
              <a:t>You can write code by appending ` symbol at the beginning and end of the line.</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r>
              <a:rPr lang="en-US" sz="1600" dirty="0"/>
              <a:t> </a:t>
            </a:r>
            <a:r>
              <a:rPr lang="en-US" sz="1600" b="1" dirty="0"/>
              <a:t>Code block</a:t>
            </a:r>
          </a:p>
          <a:p>
            <a:r>
              <a:rPr lang="en-US" sz="1600" dirty="0"/>
              <a:t>If you want to write a block of code then add ``` at starting and ending of the code.</a:t>
            </a:r>
          </a:p>
          <a:p>
            <a:r>
              <a:rPr lang="en-US" sz="1600" dirty="0"/>
              <a:t>You can specify your language after the ``` at starting of the line.</a:t>
            </a:r>
          </a:p>
          <a:p>
            <a:pPr marL="0" indent="0">
              <a:buNone/>
            </a:pPr>
            <a:endParaRPr lang="en-US" sz="1600" dirty="0"/>
          </a:p>
        </p:txBody>
      </p:sp>
      <p:pic>
        <p:nvPicPr>
          <p:cNvPr id="5" name="Picture 4">
            <a:extLst>
              <a:ext uri="{FF2B5EF4-FFF2-40B4-BE49-F238E27FC236}">
                <a16:creationId xmlns:a16="http://schemas.microsoft.com/office/drawing/2014/main" id="{EA0C77E4-C5F1-EA47-8528-C7F1DA841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350" y="2040993"/>
            <a:ext cx="8623300" cy="1794735"/>
          </a:xfrm>
          <a:prstGeom prst="rect">
            <a:avLst/>
          </a:prstGeom>
        </p:spPr>
      </p:pic>
      <p:pic>
        <p:nvPicPr>
          <p:cNvPr id="7" name="Picture 6">
            <a:extLst>
              <a:ext uri="{FF2B5EF4-FFF2-40B4-BE49-F238E27FC236}">
                <a16:creationId xmlns:a16="http://schemas.microsoft.com/office/drawing/2014/main" id="{15DCF1CB-DEEF-C145-8C37-55EA9D9D3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808" y="4843982"/>
            <a:ext cx="8534400" cy="1968500"/>
          </a:xfrm>
          <a:prstGeom prst="rect">
            <a:avLst/>
          </a:prstGeom>
        </p:spPr>
      </p:pic>
    </p:spTree>
    <p:extLst>
      <p:ext uri="{BB962C8B-B14F-4D97-AF65-F5344CB8AC3E}">
        <p14:creationId xmlns:p14="http://schemas.microsoft.com/office/powerpoint/2010/main" val="4408972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027F-BF8E-CC4C-B940-E472C1B5AD43}"/>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24F432F0-8D78-494D-BE66-0229242B92AC}"/>
              </a:ext>
            </a:extLst>
          </p:cNvPr>
          <p:cNvSpPr>
            <a:spLocks noGrp="1"/>
          </p:cNvSpPr>
          <p:nvPr>
            <p:ph type="subTitle"/>
          </p:nvPr>
        </p:nvSpPr>
        <p:spPr/>
        <p:txBody>
          <a:bodyPr/>
          <a:lstStyle/>
          <a:p>
            <a:r>
              <a:rPr lang="en-US" sz="1600" b="1" dirty="0"/>
              <a:t>List</a:t>
            </a:r>
          </a:p>
          <a:p>
            <a:r>
              <a:rPr lang="en-US" sz="1600" dirty="0"/>
              <a:t>You can write an ordered list, unordered list, and mixed list. Please see the below format how to write a list.</a:t>
            </a:r>
          </a:p>
          <a:p>
            <a:r>
              <a:rPr lang="en-US" sz="1600" dirty="0"/>
              <a:t>1. Item 1</a:t>
            </a:r>
          </a:p>
          <a:p>
            <a:r>
              <a:rPr lang="en-US" sz="1600" dirty="0"/>
              <a:t>2. Item 2</a:t>
            </a:r>
          </a:p>
          <a:p>
            <a:r>
              <a:rPr lang="en-US" sz="1600" dirty="0"/>
              <a:t>3. Item 3 </a:t>
            </a:r>
          </a:p>
          <a:p>
            <a:pPr marL="457200" lvl="1" indent="0">
              <a:buNone/>
            </a:pPr>
            <a:r>
              <a:rPr lang="en-US" sz="1200" dirty="0"/>
              <a:t>* Sub item 1 </a:t>
            </a:r>
          </a:p>
          <a:p>
            <a:pPr marL="457200" lvl="1" indent="0">
              <a:buNone/>
            </a:pPr>
            <a:r>
              <a:rPr lang="en-US" sz="1200" dirty="0"/>
              <a:t>*Sub item 3</a:t>
            </a:r>
            <a:endParaRPr lang="en-US" sz="1600" dirty="0"/>
          </a:p>
          <a:p>
            <a:r>
              <a:rPr lang="en-US" sz="1600" dirty="0"/>
              <a:t>* Unordered item</a:t>
            </a:r>
          </a:p>
          <a:p>
            <a:r>
              <a:rPr lang="en-US" sz="1600" dirty="0"/>
              <a:t>* Unordered item</a:t>
            </a:r>
          </a:p>
          <a:p>
            <a:r>
              <a:rPr lang="en-US" sz="1600" dirty="0"/>
              <a:t>* Unordered item</a:t>
            </a:r>
          </a:p>
        </p:txBody>
      </p:sp>
      <p:pic>
        <p:nvPicPr>
          <p:cNvPr id="5" name="Picture 4">
            <a:extLst>
              <a:ext uri="{FF2B5EF4-FFF2-40B4-BE49-F238E27FC236}">
                <a16:creationId xmlns:a16="http://schemas.microsoft.com/office/drawing/2014/main" id="{6C7C6F09-44AA-314E-93FF-A7573E39D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259" y="3356060"/>
            <a:ext cx="8623300" cy="3136900"/>
          </a:xfrm>
          <a:prstGeom prst="rect">
            <a:avLst/>
          </a:prstGeom>
        </p:spPr>
      </p:pic>
    </p:spTree>
    <p:extLst>
      <p:ext uri="{BB962C8B-B14F-4D97-AF65-F5344CB8AC3E}">
        <p14:creationId xmlns:p14="http://schemas.microsoft.com/office/powerpoint/2010/main" val="8151829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838080" y="346680"/>
            <a:ext cx="10515240" cy="6221880"/>
          </a:xfrm>
          <a:prstGeom prst="rect">
            <a:avLst/>
          </a:prstGeom>
          <a:noFill/>
          <a:ln>
            <a:noFill/>
          </a:ln>
        </p:spPr>
        <p:txBody>
          <a:bodyPr>
            <a:normAutofit fontScale="47500" lnSpcReduction="20000"/>
          </a:bodyPr>
          <a:lstStyle/>
          <a:p>
            <a:pPr>
              <a:lnSpc>
                <a:spcPct val="90000"/>
              </a:lnSpc>
              <a:spcBef>
                <a:spcPts val="1001"/>
              </a:spcBef>
              <a:tabLst>
                <a:tab pos="0" algn="l"/>
              </a:tabLst>
            </a:pPr>
            <a:r>
              <a:rPr lang="en-US" sz="2800" b="0" strike="noStrike" spc="-1" dirty="0">
                <a:solidFill>
                  <a:srgbClr val="000000"/>
                </a:solidFill>
                <a:latin typeface="Calibri"/>
              </a:rPr>
              <a:t># {Application Name} </a:t>
            </a:r>
          </a:p>
          <a:p>
            <a:pPr>
              <a:lnSpc>
                <a:spcPct val="90000"/>
              </a:lnSpc>
              <a:spcBef>
                <a:spcPts val="1001"/>
              </a:spcBef>
              <a:tabLst>
                <a:tab pos="0" algn="l"/>
              </a:tabLst>
            </a:pPr>
            <a:r>
              <a:rPr lang="en-US" sz="2800" b="0" strike="noStrike" spc="-1" dirty="0">
                <a:solidFill>
                  <a:srgbClr val="000000"/>
                </a:solidFill>
                <a:latin typeface="Calibri"/>
              </a:rPr>
              <a:t>#### {Brief description of application}, {Date of current version} </a:t>
            </a:r>
          </a:p>
          <a:p>
            <a:pPr>
              <a:lnSpc>
                <a:spcPct val="90000"/>
              </a:lnSpc>
              <a:spcBef>
                <a:spcPts val="1001"/>
              </a:spcBef>
              <a:tabLst>
                <a:tab pos="0" algn="l"/>
              </a:tabLst>
            </a:pPr>
            <a:r>
              <a:rPr lang="en-US" sz="2800" b="0" strike="noStrike" spc="-1" dirty="0">
                <a:solidFill>
                  <a:srgbClr val="000000"/>
                </a:solidFill>
                <a:latin typeface="Calibri"/>
              </a:rPr>
              <a:t>#### By **{List of contributors}** </a:t>
            </a:r>
          </a:p>
          <a:p>
            <a:pPr>
              <a:lnSpc>
                <a:spcPct val="90000"/>
              </a:lnSpc>
              <a:spcBef>
                <a:spcPts val="1001"/>
              </a:spcBef>
              <a:tabLst>
                <a:tab pos="0" algn="l"/>
              </a:tabLst>
            </a:pPr>
            <a:r>
              <a:rPr lang="en-US" sz="2800" b="0" strike="noStrike" spc="-1" dirty="0">
                <a:solidFill>
                  <a:srgbClr val="000000"/>
                </a:solidFill>
                <a:latin typeface="Calibri"/>
              </a:rPr>
              <a:t>## Description </a:t>
            </a:r>
          </a:p>
          <a:p>
            <a:pPr>
              <a:lnSpc>
                <a:spcPct val="90000"/>
              </a:lnSpc>
              <a:spcBef>
                <a:spcPts val="1001"/>
              </a:spcBef>
              <a:tabLst>
                <a:tab pos="0" algn="l"/>
              </a:tabLst>
            </a:pPr>
            <a:r>
              <a:rPr lang="en-US" sz="2800" b="0" strike="noStrike" spc="-1" dirty="0">
                <a:solidFill>
                  <a:srgbClr val="000000"/>
                </a:solidFill>
                <a:latin typeface="Calibri"/>
              </a:rPr>
              <a:t>{This is a detailed description of your application, including its purpose and usage. Give as much detail as needed to explain what the application does, and any other information you want users or other developers to have. } </a:t>
            </a:r>
          </a:p>
          <a:p>
            <a:pPr>
              <a:lnSpc>
                <a:spcPct val="90000"/>
              </a:lnSpc>
              <a:spcBef>
                <a:spcPts val="1001"/>
              </a:spcBef>
              <a:tabLst>
                <a:tab pos="0" algn="l"/>
              </a:tabLst>
            </a:pPr>
            <a:r>
              <a:rPr lang="en-US" sz="2800" b="0" strike="noStrike" spc="-1" dirty="0">
                <a:solidFill>
                  <a:srgbClr val="000000"/>
                </a:solidFill>
                <a:latin typeface="Calibri"/>
              </a:rPr>
              <a:t>## Setup/Installation Requirements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This is a great place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to list setup instructions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in a simple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easy-to-understand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format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{Leave nothing to chance! You want it to be easy for potential users, employers and collaborators to run your app. Do I need to run a server? Do I need to install any dependencies? How should I set up my databases? Is there other code this app depends on?}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Known Bugs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{Are there issues that have not yet been resolved that you want to let users know you know? Outline any issues that would impact use of your application. Share any workarounds that are in place. }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Technologies Used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{Tell me about the languages and tools you used to create this app. Assume that I know you probably used HTML and CSS. If you did something really cool using only HTML, point that out.}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Support and contact details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{Let people know what to do if they run into any issues or have questions, ideas or concerns. Encourage them to contact you or make a contribution to the code.}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License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*{Determine the license under which this application can be used. See below for more details on licensing.}*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Copyright (c) {year} **{List of contributors or company name}**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A83D3-CC99-EF42-A238-711BFD930BCB}"/>
              </a:ext>
            </a:extLst>
          </p:cNvPr>
          <p:cNvSpPr>
            <a:spLocks noGrp="1"/>
          </p:cNvSpPr>
          <p:nvPr>
            <p:ph type="title"/>
          </p:nvPr>
        </p:nvSpPr>
        <p:spPr/>
        <p:txBody>
          <a:bodyPr/>
          <a:lstStyle/>
          <a:p>
            <a:pPr algn="ctr"/>
            <a:r>
              <a:rPr lang="en-US" dirty="0"/>
              <a:t>README practice</a:t>
            </a:r>
          </a:p>
        </p:txBody>
      </p:sp>
      <p:sp>
        <p:nvSpPr>
          <p:cNvPr id="3" name="Subtitle 2">
            <a:extLst>
              <a:ext uri="{FF2B5EF4-FFF2-40B4-BE49-F238E27FC236}">
                <a16:creationId xmlns:a16="http://schemas.microsoft.com/office/drawing/2014/main" id="{583943F1-1D8E-AB43-813C-46CC5C5A911A}"/>
              </a:ext>
            </a:extLst>
          </p:cNvPr>
          <p:cNvSpPr>
            <a:spLocks noGrp="1"/>
          </p:cNvSpPr>
          <p:nvPr>
            <p:ph type="subTitle"/>
          </p:nvPr>
        </p:nvSpPr>
        <p:spPr>
          <a:xfrm>
            <a:off x="838080" y="1472540"/>
            <a:ext cx="10515240" cy="4703980"/>
          </a:xfrm>
        </p:spPr>
        <p:txBody>
          <a:bodyPr/>
          <a:lstStyle/>
          <a:p>
            <a:pPr marL="0" indent="0">
              <a:buNone/>
            </a:pPr>
            <a:r>
              <a:rPr lang="en-US" b="1" dirty="0"/>
              <a:t>Warm Up</a:t>
            </a:r>
          </a:p>
          <a:p>
            <a:r>
              <a:rPr lang="en-US" i="1" dirty="0"/>
              <a:t>Discuss the following with your partner:</a:t>
            </a:r>
            <a:endParaRPr lang="en-US" dirty="0"/>
          </a:p>
          <a:p>
            <a:r>
              <a:rPr lang="en-US" dirty="0"/>
              <a:t>What are some features that make up a good README?</a:t>
            </a:r>
          </a:p>
          <a:p>
            <a:r>
              <a:rPr lang="en-US" dirty="0"/>
              <a:t>How is Markdown similar to HTML? How is it different?</a:t>
            </a:r>
          </a:p>
          <a:p>
            <a:r>
              <a:rPr lang="en-US" dirty="0"/>
              <a:t>What is an open source license? Why is it a good idea to include one?</a:t>
            </a:r>
          </a:p>
          <a:p>
            <a:pPr marL="0" indent="0">
              <a:buNone/>
            </a:pPr>
            <a:r>
              <a:rPr lang="en-US" b="1" dirty="0"/>
              <a:t>Code</a:t>
            </a:r>
          </a:p>
          <a:p>
            <a:r>
              <a:rPr lang="en-US" dirty="0"/>
              <a:t>Add a README to one of each of you and your partner's projects.</a:t>
            </a:r>
          </a:p>
          <a:p>
            <a:pPr marL="0" indent="0">
              <a:buNone/>
            </a:pPr>
            <a:endParaRPr lang="en-US" dirty="0"/>
          </a:p>
        </p:txBody>
      </p:sp>
    </p:spTree>
    <p:extLst>
      <p:ext uri="{BB962C8B-B14F-4D97-AF65-F5344CB8AC3E}">
        <p14:creationId xmlns:p14="http://schemas.microsoft.com/office/powerpoint/2010/main" val="1013406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43"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Licensing</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An open source license details how others can use your code. Adding a license to your repository is a good practice because it is how you state your intent.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MIT and GPL are the most common licenses. An MIT license means your code is free to use by anyone and you are not liable (Rails and jQuery use an MIT license). GPL also indicates free usage of the code but when used, the resulting work MUST be open source (Linux, Git and Wordpress use GPL).</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6224-FB14-4D40-AF2F-AC34D396E746}"/>
              </a:ext>
            </a:extLst>
          </p:cNvPr>
          <p:cNvSpPr>
            <a:spLocks noGrp="1"/>
          </p:cNvSpPr>
          <p:nvPr>
            <p:ph type="title"/>
          </p:nvPr>
        </p:nvSpPr>
        <p:spPr/>
        <p:txBody>
          <a:bodyPr/>
          <a:lstStyle/>
          <a:p>
            <a:pPr algn="ctr"/>
            <a:r>
              <a:rPr lang="en-US" dirty="0"/>
              <a:t>Introduction to CSS</a:t>
            </a:r>
          </a:p>
        </p:txBody>
      </p:sp>
      <p:sp>
        <p:nvSpPr>
          <p:cNvPr id="3" name="Subtitle 2">
            <a:extLst>
              <a:ext uri="{FF2B5EF4-FFF2-40B4-BE49-F238E27FC236}">
                <a16:creationId xmlns:a16="http://schemas.microsoft.com/office/drawing/2014/main" id="{8EA93EB2-87B1-7046-BE20-DF19F07C8CEF}"/>
              </a:ext>
            </a:extLst>
          </p:cNvPr>
          <p:cNvSpPr>
            <a:spLocks noGrp="1"/>
          </p:cNvSpPr>
          <p:nvPr>
            <p:ph type="subTitle"/>
          </p:nvPr>
        </p:nvSpPr>
        <p:spPr>
          <a:xfrm>
            <a:off x="968709" y="1690200"/>
            <a:ext cx="10515240" cy="2103284"/>
          </a:xfrm>
        </p:spPr>
        <p:txBody>
          <a:bodyPr/>
          <a:lstStyle/>
          <a:p>
            <a:r>
              <a:rPr lang="en-US" sz="1600" dirty="0"/>
              <a:t>So far, the sites we've made have not been very exciting. In this lesson, we're going learn how to change that with CSS, which stands for Cascading Style Sheets. CSS is a language that lets us add style to our webpages. It lets us separate the page content and structure from the style and </a:t>
            </a:r>
            <a:r>
              <a:rPr lang="en-US" sz="1600" dirty="0" err="1"/>
              <a:t>appearance.The</a:t>
            </a:r>
            <a:r>
              <a:rPr lang="en-US" sz="1600" dirty="0"/>
              <a:t> </a:t>
            </a:r>
            <a:r>
              <a:rPr lang="en-US" sz="1600" i="1" dirty="0"/>
              <a:t>cascading</a:t>
            </a:r>
            <a:r>
              <a:rPr lang="en-US" sz="1600" dirty="0"/>
              <a:t> in the name refers to the way that styles are applied to an element - we'll get more into that later.</a:t>
            </a:r>
          </a:p>
          <a:p>
            <a:r>
              <a:rPr lang="en-US" sz="1600" dirty="0"/>
              <a:t>Let's go back to our </a:t>
            </a:r>
            <a:r>
              <a:rPr lang="en-US" sz="1600" i="1" dirty="0"/>
              <a:t>my-first-website</a:t>
            </a:r>
            <a:r>
              <a:rPr lang="en-US" sz="1600" dirty="0"/>
              <a:t> project. Open up the project in Atom and add a folder named </a:t>
            </a:r>
            <a:r>
              <a:rPr lang="en-US" sz="1600" i="1" dirty="0" err="1"/>
              <a:t>css</a:t>
            </a:r>
            <a:r>
              <a:rPr lang="en-US" sz="1600" dirty="0"/>
              <a:t> to the main project directory. Create a file named </a:t>
            </a:r>
            <a:r>
              <a:rPr lang="en-US" sz="1600" i="1" dirty="0" err="1"/>
              <a:t>styles.css</a:t>
            </a:r>
            <a:r>
              <a:rPr lang="en-US" sz="1600" dirty="0"/>
              <a:t> inside of the folder. Your directory structure should look like this:</a:t>
            </a:r>
          </a:p>
          <a:p>
            <a:pPr marL="0" indent="0">
              <a:buNone/>
            </a:pPr>
            <a:endParaRPr lang="en-US" sz="1600" dirty="0"/>
          </a:p>
        </p:txBody>
      </p:sp>
      <p:pic>
        <p:nvPicPr>
          <p:cNvPr id="5" name="Picture 4">
            <a:extLst>
              <a:ext uri="{FF2B5EF4-FFF2-40B4-BE49-F238E27FC236}">
                <a16:creationId xmlns:a16="http://schemas.microsoft.com/office/drawing/2014/main" id="{60E9A394-A112-ED4B-9E87-CB51CF148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190" y="3429000"/>
            <a:ext cx="3060700" cy="3124200"/>
          </a:xfrm>
          <a:prstGeom prst="rect">
            <a:avLst/>
          </a:prstGeom>
        </p:spPr>
      </p:pic>
    </p:spTree>
    <p:extLst>
      <p:ext uri="{BB962C8B-B14F-4D97-AF65-F5344CB8AC3E}">
        <p14:creationId xmlns:p14="http://schemas.microsoft.com/office/powerpoint/2010/main" val="3304071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p:blipFill>
        <p:spPr>
          <a:xfrm>
            <a:off x="365760" y="0"/>
            <a:ext cx="11217240" cy="6309360"/>
          </a:xfrm>
          <a:prstGeom prst="rect">
            <a:avLst/>
          </a:prstGeom>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BF59-0CC8-6244-84AB-B30E08C61537}"/>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85A927EE-EEC5-8E47-A275-2482D2E2CE37}"/>
              </a:ext>
            </a:extLst>
          </p:cNvPr>
          <p:cNvSpPr>
            <a:spLocks noGrp="1"/>
          </p:cNvSpPr>
          <p:nvPr>
            <p:ph type="subTitle"/>
          </p:nvPr>
        </p:nvSpPr>
        <p:spPr/>
        <p:txBody>
          <a:bodyPr/>
          <a:lstStyle/>
          <a:p>
            <a:r>
              <a:rPr lang="en-US" dirty="0"/>
              <a:t>First, we need to tell the HTML document to use this CSS. The reference typically goes in the &lt;head&gt; section like this:</a:t>
            </a:r>
          </a:p>
          <a:p>
            <a:pPr marL="0" indent="0">
              <a:buNone/>
            </a:pPr>
            <a:r>
              <a:rPr lang="en-US" dirty="0"/>
              <a:t>&lt;head&gt; </a:t>
            </a:r>
          </a:p>
          <a:p>
            <a:pPr marL="0" indent="0">
              <a:buNone/>
            </a:pPr>
            <a:r>
              <a:rPr lang="en-US" dirty="0"/>
              <a:t>&lt;title&gt;My first webpage!&lt;/title&gt;</a:t>
            </a:r>
          </a:p>
          <a:p>
            <a:pPr marL="0" indent="0">
              <a:buNone/>
            </a:pPr>
            <a:r>
              <a:rPr lang="en-US" dirty="0"/>
              <a:t>&lt;link </a:t>
            </a:r>
            <a:r>
              <a:rPr lang="en-US" dirty="0" err="1"/>
              <a:t>href</a:t>
            </a:r>
            <a:r>
              <a:rPr lang="en-US" dirty="0"/>
              <a:t>="</a:t>
            </a:r>
            <a:r>
              <a:rPr lang="en-US" dirty="0" err="1"/>
              <a:t>css</a:t>
            </a:r>
            <a:r>
              <a:rPr lang="en-US" dirty="0"/>
              <a:t>/</a:t>
            </a:r>
            <a:r>
              <a:rPr lang="en-US" dirty="0" err="1"/>
              <a:t>styles.css</a:t>
            </a:r>
            <a:r>
              <a:rPr lang="en-US" dirty="0"/>
              <a:t>" </a:t>
            </a:r>
            <a:r>
              <a:rPr lang="en-US" dirty="0" err="1"/>
              <a:t>rel</a:t>
            </a:r>
            <a:r>
              <a:rPr lang="en-US" dirty="0"/>
              <a:t>="stylesheet" type="text/</a:t>
            </a:r>
            <a:r>
              <a:rPr lang="en-US" dirty="0" err="1"/>
              <a:t>css</a:t>
            </a:r>
            <a:r>
              <a:rPr lang="en-US" dirty="0"/>
              <a:t>"&gt; &lt;/head&gt;</a:t>
            </a:r>
          </a:p>
        </p:txBody>
      </p:sp>
    </p:spTree>
    <p:extLst>
      <p:ext uri="{BB962C8B-B14F-4D97-AF65-F5344CB8AC3E}">
        <p14:creationId xmlns:p14="http://schemas.microsoft.com/office/powerpoint/2010/main" val="34690528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66F8-616F-0A49-B709-677322164CD1}"/>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7EFA37C2-CBF8-6D4F-AD20-47BAFFF0BA9F}"/>
              </a:ext>
            </a:extLst>
          </p:cNvPr>
          <p:cNvSpPr>
            <a:spLocks noGrp="1"/>
          </p:cNvSpPr>
          <p:nvPr>
            <p:ph type="subTitle"/>
          </p:nvPr>
        </p:nvSpPr>
        <p:spPr/>
        <p:txBody>
          <a:bodyPr/>
          <a:lstStyle/>
          <a:p>
            <a:r>
              <a:rPr lang="en-US" sz="2000" dirty="0"/>
              <a:t>The &lt;link&gt; element links the HTML and CSS files together. It must be placed within the head of the HTML file. It is a self-closing tag and requires the following three attributes:</a:t>
            </a:r>
          </a:p>
          <a:p>
            <a:r>
              <a:rPr lang="en-US" sz="2000" dirty="0" err="1"/>
              <a:t>href</a:t>
            </a:r>
            <a:r>
              <a:rPr lang="en-US" sz="2000" dirty="0"/>
              <a:t> - like the anchor element, the value of this attribute must be the address, or path, to the CSS file.</a:t>
            </a:r>
          </a:p>
          <a:p>
            <a:r>
              <a:rPr lang="en-US" sz="2000" dirty="0"/>
              <a:t>type - this attribute describes the type of document that you are linking to (in this * case, a CSS file). The value of this attribute should be set to text/</a:t>
            </a:r>
            <a:r>
              <a:rPr lang="en-US" sz="2000" dirty="0" err="1"/>
              <a:t>css</a:t>
            </a:r>
            <a:r>
              <a:rPr lang="en-US" sz="2000" dirty="0"/>
              <a:t>.</a:t>
            </a:r>
          </a:p>
          <a:p>
            <a:r>
              <a:rPr lang="en-US" sz="2000" dirty="0" err="1"/>
              <a:t>rel</a:t>
            </a:r>
            <a:r>
              <a:rPr lang="en-US" sz="2000" dirty="0"/>
              <a:t> - this attribute describes the relationship between the HTML file and the CSS file. Because you are linking to a stylesheet, the value should be set to stylesheet.</a:t>
            </a:r>
          </a:p>
          <a:p>
            <a:r>
              <a:rPr lang="en-US" sz="2000" dirty="0"/>
              <a:t>Now let's add some CSS to </a:t>
            </a:r>
            <a:r>
              <a:rPr lang="en-US" sz="2000" i="1" dirty="0" err="1"/>
              <a:t>styles.css</a:t>
            </a:r>
            <a:r>
              <a:rPr lang="en-US" sz="2000" dirty="0"/>
              <a:t> to see what this looks like:</a:t>
            </a:r>
          </a:p>
          <a:p>
            <a:r>
              <a:rPr lang="en-US" sz="2000" i="1" dirty="0" err="1"/>
              <a:t>css</a:t>
            </a:r>
            <a:r>
              <a:rPr lang="en-US" sz="2000" i="1" dirty="0"/>
              <a:t>/</a:t>
            </a:r>
            <a:r>
              <a:rPr lang="en-US" sz="2000" i="1" dirty="0" err="1"/>
              <a:t>styles.css</a:t>
            </a:r>
            <a:endParaRPr lang="en-US" sz="2000" dirty="0"/>
          </a:p>
          <a:p>
            <a:pPr marL="0" indent="0">
              <a:buNone/>
            </a:pPr>
            <a:endParaRPr lang="en-US" sz="2000" dirty="0"/>
          </a:p>
        </p:txBody>
      </p:sp>
    </p:spTree>
    <p:extLst>
      <p:ext uri="{BB962C8B-B14F-4D97-AF65-F5344CB8AC3E}">
        <p14:creationId xmlns:p14="http://schemas.microsoft.com/office/powerpoint/2010/main" val="26507310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1399-EACF-1744-AFCB-5A90D70444EE}"/>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DC99C5EE-8857-CC40-BC47-8790A4EBC3B9}"/>
              </a:ext>
            </a:extLst>
          </p:cNvPr>
          <p:cNvSpPr>
            <a:spLocks noGrp="1"/>
          </p:cNvSpPr>
          <p:nvPr>
            <p:ph type="subTitle"/>
          </p:nvPr>
        </p:nvSpPr>
        <p:spPr/>
        <p:txBody>
          <a:bodyPr/>
          <a:lstStyle/>
          <a:p>
            <a:pPr marL="0" indent="0">
              <a:buNone/>
            </a:pPr>
            <a:r>
              <a:rPr lang="en-US" sz="2000" dirty="0"/>
              <a:t>h1 { color: blue; }</a:t>
            </a:r>
          </a:p>
          <a:p>
            <a:r>
              <a:rPr lang="en-US" sz="2000" dirty="0"/>
              <a:t>Save the file and refresh the page, and see that the header is now blue.</a:t>
            </a:r>
          </a:p>
          <a:p>
            <a:r>
              <a:rPr lang="en-US" sz="2000" dirty="0"/>
              <a:t>What we just wrote is known as a CSS rule. It is made of two parts: the selector and the declaration. In the above example, h1 is the selector, or the HTML tag to which the rule is applied. Everything inside of the curly braces is the declaration, which defines of the styles to be applied to the selector. The declaration is made of two parts: the property (color in this case) and the value (blue), and they are separated by a colon.</a:t>
            </a:r>
          </a:p>
          <a:p>
            <a:r>
              <a:rPr lang="en-US" sz="2000" dirty="0"/>
              <a:t>A declaration can contain more than one property. Each property is separated by a semicolon:</a:t>
            </a:r>
          </a:p>
          <a:p>
            <a:pPr marL="0" indent="0">
              <a:buNone/>
            </a:pPr>
            <a:r>
              <a:rPr lang="en-US" sz="2000" dirty="0"/>
              <a:t>h1 { </a:t>
            </a:r>
          </a:p>
          <a:p>
            <a:pPr marL="0" indent="0">
              <a:buNone/>
            </a:pPr>
            <a:r>
              <a:rPr lang="en-US" sz="2000" dirty="0"/>
              <a:t>color: blue; </a:t>
            </a:r>
          </a:p>
          <a:p>
            <a:pPr marL="0" indent="0">
              <a:buNone/>
            </a:pPr>
            <a:r>
              <a:rPr lang="en-US" sz="2000" dirty="0"/>
              <a:t>text-align: center; </a:t>
            </a:r>
          </a:p>
          <a:p>
            <a:pPr marL="0" indent="0">
              <a:buNone/>
            </a:pPr>
            <a:r>
              <a:rPr lang="en-US" sz="2000" dirty="0"/>
              <a:t>}</a:t>
            </a:r>
          </a:p>
        </p:txBody>
      </p:sp>
    </p:spTree>
    <p:extLst>
      <p:ext uri="{BB962C8B-B14F-4D97-AF65-F5344CB8AC3E}">
        <p14:creationId xmlns:p14="http://schemas.microsoft.com/office/powerpoint/2010/main" val="31337977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A7B7-9C3B-2A47-8A53-029B6E665C73}"/>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75C54C29-50FB-9944-8C96-B9DE5982D491}"/>
              </a:ext>
            </a:extLst>
          </p:cNvPr>
          <p:cNvSpPr>
            <a:spLocks noGrp="1"/>
          </p:cNvSpPr>
          <p:nvPr>
            <p:ph type="subTitle"/>
          </p:nvPr>
        </p:nvSpPr>
        <p:spPr/>
        <p:txBody>
          <a:bodyPr/>
          <a:lstStyle/>
          <a:p>
            <a:r>
              <a:rPr lang="en-US" sz="1600" dirty="0"/>
              <a:t>h1 </a:t>
            </a:r>
          </a:p>
          <a:p>
            <a:r>
              <a:rPr lang="en-US" sz="1600" dirty="0"/>
              <a:t>{ </a:t>
            </a:r>
          </a:p>
          <a:p>
            <a:r>
              <a:rPr lang="en-US" sz="1600" dirty="0"/>
              <a:t>color: blue; </a:t>
            </a:r>
          </a:p>
          <a:p>
            <a:r>
              <a:rPr lang="en-US" sz="1600" dirty="0"/>
              <a:t>text-align: center; </a:t>
            </a:r>
          </a:p>
          <a:p>
            <a:r>
              <a:rPr lang="en-US" sz="1600" dirty="0"/>
              <a:t>} </a:t>
            </a:r>
          </a:p>
          <a:p>
            <a:r>
              <a:rPr lang="en-US" sz="1600" dirty="0"/>
              <a:t>h2 { </a:t>
            </a:r>
          </a:p>
          <a:p>
            <a:r>
              <a:rPr lang="en-US" sz="1600" dirty="0"/>
              <a:t>color: green; </a:t>
            </a:r>
          </a:p>
          <a:p>
            <a:r>
              <a:rPr lang="en-US" sz="1600" dirty="0"/>
              <a:t>font-style: italic; </a:t>
            </a:r>
          </a:p>
          <a:p>
            <a:r>
              <a:rPr lang="en-US" sz="1600" dirty="0"/>
              <a:t>text-align: center; </a:t>
            </a:r>
          </a:p>
          <a:p>
            <a:r>
              <a:rPr lang="en-US" sz="1600" dirty="0"/>
              <a:t>} </a:t>
            </a:r>
          </a:p>
          <a:p>
            <a:r>
              <a:rPr lang="en-US" sz="1600" dirty="0"/>
              <a:t>p { </a:t>
            </a:r>
          </a:p>
          <a:p>
            <a:r>
              <a:rPr lang="en-US" sz="1600" dirty="0"/>
              <a:t>font-family: </a:t>
            </a:r>
          </a:p>
          <a:p>
            <a:r>
              <a:rPr lang="en-US" sz="1600" dirty="0"/>
              <a:t>sans-serif; </a:t>
            </a:r>
          </a:p>
          <a:p>
            <a:r>
              <a:rPr lang="en-US" sz="1600" dirty="0"/>
              <a:t>} </a:t>
            </a:r>
          </a:p>
          <a:p>
            <a:r>
              <a:rPr lang="en-US" sz="1600" dirty="0"/>
              <a:t>ul { </a:t>
            </a:r>
          </a:p>
          <a:p>
            <a:r>
              <a:rPr lang="en-US" sz="1600" dirty="0"/>
              <a:t>line-height: 40px; </a:t>
            </a:r>
          </a:p>
          <a:p>
            <a:r>
              <a:rPr lang="en-US" sz="1600" dirty="0"/>
              <a:t>}</a:t>
            </a:r>
          </a:p>
        </p:txBody>
      </p:sp>
    </p:spTree>
    <p:extLst>
      <p:ext uri="{BB962C8B-B14F-4D97-AF65-F5344CB8AC3E}">
        <p14:creationId xmlns:p14="http://schemas.microsoft.com/office/powerpoint/2010/main" val="27066331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75C1-96B0-4749-B0CA-D484E43BE1BE}"/>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9BAAE48E-82EC-ED42-969F-496344595C74}"/>
              </a:ext>
            </a:extLst>
          </p:cNvPr>
          <p:cNvSpPr>
            <a:spLocks noGrp="1"/>
          </p:cNvSpPr>
          <p:nvPr>
            <p:ph type="subTitle"/>
          </p:nvPr>
        </p:nvSpPr>
        <p:spPr/>
        <p:txBody>
          <a:bodyPr/>
          <a:lstStyle/>
          <a:p>
            <a:r>
              <a:rPr lang="en-US" sz="1600" dirty="0"/>
              <a:t>Go ahead and refresh the page and see the changes. All these rules are pretty straightforward.</a:t>
            </a:r>
          </a:p>
          <a:p>
            <a:r>
              <a:rPr lang="en-US" sz="1600" dirty="0"/>
              <a:t>For h2 tags, we've set the color to green, the font style to italic, and the text alignment to the center of the page.</a:t>
            </a:r>
          </a:p>
          <a:p>
            <a:r>
              <a:rPr lang="en-US" sz="1600" dirty="0"/>
              <a:t>For p tags, we've set the font family to _sans serif), which is a type of font.</a:t>
            </a:r>
          </a:p>
          <a:p>
            <a:r>
              <a:rPr lang="en-US" sz="1600" dirty="0"/>
              <a:t>For ul tags, we've set the line height to 40 pixels - px is short for "pixels".</a:t>
            </a:r>
          </a:p>
          <a:p>
            <a:r>
              <a:rPr lang="en-US" sz="1600" dirty="0"/>
              <a:t>It's worth noting here that named colors, such as blue for h1 and green for h2, are not commonly used. More likely, you will see three- or six-digit hexadecimal codes to define color, like this:</a:t>
            </a:r>
          </a:p>
          <a:p>
            <a:r>
              <a:rPr lang="en-US" sz="1600" dirty="0"/>
              <a:t>h1 { </a:t>
            </a:r>
          </a:p>
          <a:p>
            <a:pPr marL="0" indent="0">
              <a:buNone/>
            </a:pPr>
            <a:r>
              <a:rPr lang="en-US" sz="1600" dirty="0"/>
              <a:t>      color: #00f; </a:t>
            </a:r>
          </a:p>
          <a:p>
            <a:pPr marL="0" indent="0">
              <a:buNone/>
            </a:pPr>
            <a:r>
              <a:rPr lang="en-US" sz="1600" dirty="0"/>
              <a:t>     }</a:t>
            </a:r>
            <a:br>
              <a:rPr lang="en-US" sz="1600" dirty="0"/>
            </a:br>
            <a:r>
              <a:rPr lang="en-US" sz="1600" dirty="0"/>
              <a:t>or this:</a:t>
            </a:r>
          </a:p>
          <a:p>
            <a:r>
              <a:rPr lang="en-US" sz="1600" dirty="0"/>
              <a:t>h1 { </a:t>
            </a:r>
          </a:p>
          <a:p>
            <a:pPr marL="0" indent="0">
              <a:buNone/>
            </a:pPr>
            <a:r>
              <a:rPr lang="en-US" sz="1600" dirty="0"/>
              <a:t>     color: #0000ff; </a:t>
            </a:r>
          </a:p>
          <a:p>
            <a:pPr marL="0" indent="0">
              <a:buNone/>
            </a:pPr>
            <a:r>
              <a:rPr lang="en-US" sz="1600" dirty="0"/>
              <a:t>    }</a:t>
            </a:r>
          </a:p>
        </p:txBody>
      </p:sp>
    </p:spTree>
    <p:extLst>
      <p:ext uri="{BB962C8B-B14F-4D97-AF65-F5344CB8AC3E}">
        <p14:creationId xmlns:p14="http://schemas.microsoft.com/office/powerpoint/2010/main" val="39920548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5D48-45EF-9249-9C08-FAE9087935B9}"/>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ECD9EF0D-4BA9-764F-AB11-C69249B2F3ED}"/>
              </a:ext>
            </a:extLst>
          </p:cNvPr>
          <p:cNvSpPr>
            <a:spLocks noGrp="1"/>
          </p:cNvSpPr>
          <p:nvPr>
            <p:ph type="subTitle"/>
          </p:nvPr>
        </p:nvSpPr>
        <p:spPr/>
        <p:txBody>
          <a:bodyPr/>
          <a:lstStyle/>
          <a:p>
            <a:r>
              <a:rPr lang="en-US" sz="1600" dirty="0"/>
              <a:t>Both of these are equivalent to blue. There are numerous tools online for picking colors and hex codes, such as </a:t>
            </a:r>
            <a:r>
              <a:rPr lang="en-US" sz="1600" dirty="0">
                <a:hlinkClick r:id="rId2"/>
              </a:rPr>
              <a:t>htmlcolorcodes.com</a:t>
            </a:r>
            <a:r>
              <a:rPr lang="en-US" sz="1600" dirty="0"/>
              <a:t> This is an external link..</a:t>
            </a:r>
          </a:p>
          <a:p>
            <a:r>
              <a:rPr lang="en-US" sz="1600" dirty="0"/>
              <a:t>You may be wondering why we made h2 italic using the font-style property instead of using &lt;</a:t>
            </a:r>
            <a:r>
              <a:rPr lang="en-US" sz="1600" dirty="0" err="1"/>
              <a:t>em</a:t>
            </a:r>
            <a:r>
              <a:rPr lang="en-US" sz="1600" dirty="0"/>
              <a:t>&gt;tags like we did in a previous lesson. There are a few reasons for this. First, we can modify the &lt;</a:t>
            </a:r>
            <a:r>
              <a:rPr lang="en-US" sz="1600" dirty="0" err="1"/>
              <a:t>em</a:t>
            </a:r>
            <a:r>
              <a:rPr lang="en-US" sz="1600" dirty="0"/>
              <a:t>&gt; tag just like any other HTML tag. &lt;</a:t>
            </a:r>
            <a:r>
              <a:rPr lang="en-US" sz="1600" dirty="0" err="1"/>
              <a:t>em</a:t>
            </a:r>
            <a:r>
              <a:rPr lang="en-US" sz="1600" dirty="0"/>
              <a:t>&gt; stands for </a:t>
            </a:r>
            <a:r>
              <a:rPr lang="en-US" sz="1600" i="1" dirty="0"/>
              <a:t>emphasize</a:t>
            </a:r>
            <a:r>
              <a:rPr lang="en-US" sz="1600" dirty="0"/>
              <a:t>, and eventually, we may decide that we want to emphasize text by bolding it instead of italicizing it, which we may not want for our h2s. Second, one of the advantages of CSS is that we can change style in many places at the same time. What happens when we add another h2? We have to add &lt;</a:t>
            </a:r>
            <a:r>
              <a:rPr lang="en-US" sz="1600" dirty="0" err="1"/>
              <a:t>em</a:t>
            </a:r>
            <a:r>
              <a:rPr lang="en-US" sz="1600" dirty="0"/>
              <a:t>&gt;s again so that it has the same formatting. Say we want our h2s to be bold as well. Now we have to add &lt;strong&gt; tags We end up repeating ourselves with many opportunities to miss something. By using CSS, we only need to change the style in one place, and every &lt;h2&gt; on every page that uses that CSS file will be updated.</a:t>
            </a:r>
          </a:p>
          <a:p>
            <a:r>
              <a:rPr lang="en-US" sz="1600" dirty="0"/>
              <a:t>Let's take a second to reflect on this last point. It's in the nature of websites that even after they're built, they are bound to change: there will be additions, deletions, overhauls, and more. CSS gives us some powerful tools to change what we've built. Remember: good code is code that is easy to change.</a:t>
            </a:r>
          </a:p>
          <a:p>
            <a:pPr marL="0" indent="0">
              <a:buNone/>
            </a:pPr>
            <a:endParaRPr lang="en-US" sz="1600" dirty="0"/>
          </a:p>
        </p:txBody>
      </p:sp>
    </p:spTree>
    <p:extLst>
      <p:ext uri="{BB962C8B-B14F-4D97-AF65-F5344CB8AC3E}">
        <p14:creationId xmlns:p14="http://schemas.microsoft.com/office/powerpoint/2010/main" val="17990072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8B63-B7B4-0040-89D4-A4410E6AE8BA}"/>
              </a:ext>
            </a:extLst>
          </p:cNvPr>
          <p:cNvSpPr>
            <a:spLocks noGrp="1"/>
          </p:cNvSpPr>
          <p:nvPr>
            <p:ph type="title"/>
          </p:nvPr>
        </p:nvSpPr>
        <p:spPr/>
        <p:txBody>
          <a:bodyPr/>
          <a:lstStyle/>
          <a:p>
            <a:pPr algn="ctr"/>
            <a:r>
              <a:rPr lang="en-US" dirty="0"/>
              <a:t>Debugging HTML and CSS</a:t>
            </a:r>
          </a:p>
        </p:txBody>
      </p:sp>
      <p:sp>
        <p:nvSpPr>
          <p:cNvPr id="3" name="Subtitle 2">
            <a:extLst>
              <a:ext uri="{FF2B5EF4-FFF2-40B4-BE49-F238E27FC236}">
                <a16:creationId xmlns:a16="http://schemas.microsoft.com/office/drawing/2014/main" id="{1DDE08F0-4CC1-3D43-92F3-3A66E31AEC17}"/>
              </a:ext>
            </a:extLst>
          </p:cNvPr>
          <p:cNvSpPr>
            <a:spLocks noGrp="1"/>
          </p:cNvSpPr>
          <p:nvPr>
            <p:ph type="subTitle"/>
          </p:nvPr>
        </p:nvSpPr>
        <p:spPr/>
        <p:txBody>
          <a:bodyPr/>
          <a:lstStyle/>
          <a:p>
            <a:r>
              <a:rPr lang="en-US" dirty="0"/>
              <a:t>Learning to debug your code is an essential skill as a developer. There are many debugging techniques out there, and I'm going to introduce you to a few techniques you will use all the time for HTML and CSS.</a:t>
            </a:r>
          </a:p>
          <a:p>
            <a:r>
              <a:rPr lang="en-US" dirty="0"/>
              <a:t>These instructions are for Google Chrome. Both the JavaScript Console and Inspect panel discussed below are part of Chrome Developer Tools, or </a:t>
            </a:r>
            <a:r>
              <a:rPr lang="en-US" dirty="0" err="1"/>
              <a:t>DevTools</a:t>
            </a:r>
            <a:r>
              <a:rPr lang="en-US" dirty="0"/>
              <a:t>.</a:t>
            </a:r>
          </a:p>
          <a:p>
            <a:pPr marL="0" indent="0">
              <a:buNone/>
            </a:pPr>
            <a:endParaRPr lang="en-US" dirty="0"/>
          </a:p>
        </p:txBody>
      </p:sp>
    </p:spTree>
    <p:extLst>
      <p:ext uri="{BB962C8B-B14F-4D97-AF65-F5344CB8AC3E}">
        <p14:creationId xmlns:p14="http://schemas.microsoft.com/office/powerpoint/2010/main" val="28882935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F2C5-3A60-8542-B9E8-EA7E032B0837}"/>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27AFE43E-ECDD-CA43-8AA7-21C5670A1837}"/>
              </a:ext>
            </a:extLst>
          </p:cNvPr>
          <p:cNvSpPr>
            <a:spLocks noGrp="1"/>
          </p:cNvSpPr>
          <p:nvPr>
            <p:ph type="subTitle"/>
          </p:nvPr>
        </p:nvSpPr>
        <p:spPr>
          <a:xfrm>
            <a:off x="838080" y="1466935"/>
            <a:ext cx="10515240" cy="3743967"/>
          </a:xfrm>
        </p:spPr>
        <p:txBody>
          <a:bodyPr/>
          <a:lstStyle/>
          <a:p>
            <a:pPr marL="0" indent="0">
              <a:buNone/>
            </a:pPr>
            <a:r>
              <a:rPr lang="en-US" sz="2000" b="1" dirty="0"/>
              <a:t>JavaScript Console</a:t>
            </a:r>
          </a:p>
          <a:p>
            <a:r>
              <a:rPr lang="en-US" sz="2000" dirty="0"/>
              <a:t>To access </a:t>
            </a:r>
            <a:r>
              <a:rPr lang="en-US" sz="2000" dirty="0" err="1"/>
              <a:t>DevTools</a:t>
            </a:r>
            <a:r>
              <a:rPr lang="en-US" sz="2000" dirty="0"/>
              <a:t>, select </a:t>
            </a:r>
            <a:r>
              <a:rPr lang="en-US" sz="2000" i="1" dirty="0"/>
              <a:t>More Tools</a:t>
            </a:r>
            <a:r>
              <a:rPr lang="en-US" sz="2000" dirty="0"/>
              <a:t> &gt; </a:t>
            </a:r>
            <a:r>
              <a:rPr lang="en-US" sz="2000" i="1" dirty="0"/>
              <a:t>Developer Tools</a:t>
            </a:r>
            <a:r>
              <a:rPr lang="en-US" sz="2000" dirty="0"/>
              <a:t> from Chrome's main menu (the three dots in the top right corner of the window). As a shortcut, you can also press </a:t>
            </a:r>
            <a:r>
              <a:rPr lang="en-US" sz="2000" i="1" dirty="0"/>
              <a:t>Ctrl</a:t>
            </a:r>
            <a:r>
              <a:rPr lang="en-US" sz="2000" dirty="0"/>
              <a:t> + </a:t>
            </a:r>
            <a:r>
              <a:rPr lang="en-US" sz="2000" i="1" dirty="0"/>
              <a:t>Shift</a:t>
            </a:r>
            <a:r>
              <a:rPr lang="en-US" sz="2000" dirty="0"/>
              <a:t> + </a:t>
            </a:r>
            <a:r>
              <a:rPr lang="en-US" sz="2000" i="1" dirty="0"/>
              <a:t>J</a:t>
            </a:r>
            <a:r>
              <a:rPr lang="en-US" sz="2000" dirty="0"/>
              <a:t> (Linux or Windows) or </a:t>
            </a:r>
            <a:r>
              <a:rPr lang="en-US" sz="2000" i="1" dirty="0" err="1"/>
              <a:t>Cmd</a:t>
            </a:r>
            <a:r>
              <a:rPr lang="en-US" sz="2000" dirty="0"/>
              <a:t> + </a:t>
            </a:r>
            <a:r>
              <a:rPr lang="en-US" sz="2000" i="1" dirty="0"/>
              <a:t>Option</a:t>
            </a:r>
            <a:r>
              <a:rPr lang="en-US" sz="2000" dirty="0"/>
              <a:t> + </a:t>
            </a:r>
            <a:r>
              <a:rPr lang="en-US" sz="2000" i="1" dirty="0"/>
              <a:t>J</a:t>
            </a:r>
            <a:r>
              <a:rPr lang="en-US" sz="2000" dirty="0"/>
              <a:t>(Mac). You may also have to click the </a:t>
            </a:r>
            <a:r>
              <a:rPr lang="en-US" sz="2000" i="1" dirty="0"/>
              <a:t>Console</a:t>
            </a:r>
            <a:r>
              <a:rPr lang="en-US" sz="2000" dirty="0"/>
              <a:t> tab at the top of the window that pops open.</a:t>
            </a:r>
          </a:p>
          <a:p>
            <a:r>
              <a:rPr lang="en-US" sz="2000" dirty="0"/>
              <a:t>This window is called the </a:t>
            </a:r>
            <a:r>
              <a:rPr lang="en-US" sz="2000" i="1" dirty="0"/>
              <a:t>JavaScript Console</a:t>
            </a:r>
            <a:r>
              <a:rPr lang="en-US" sz="2000" dirty="0"/>
              <a:t>. Although we're not working with JavaScript, this is also where errors in the web page are logged. If you see something that looks like Failed to load resource file:///Users/moringa/</a:t>
            </a:r>
            <a:r>
              <a:rPr lang="en-US" sz="2000" dirty="0" err="1"/>
              <a:t>css</a:t>
            </a:r>
            <a:r>
              <a:rPr lang="en-US" sz="2000" dirty="0"/>
              <a:t>/</a:t>
            </a:r>
            <a:r>
              <a:rPr lang="en-US" sz="2000" dirty="0" err="1"/>
              <a:t>styles.css</a:t>
            </a:r>
            <a:r>
              <a:rPr lang="en-US" sz="2000" dirty="0"/>
              <a:t>, Chrome is telling you that it was instructed to look for your CSS file at </a:t>
            </a:r>
            <a:r>
              <a:rPr lang="en-US" sz="2000" i="1" dirty="0"/>
              <a:t>Users/moringa/</a:t>
            </a:r>
            <a:r>
              <a:rPr lang="en-US" sz="2000" i="1" dirty="0" err="1"/>
              <a:t>css</a:t>
            </a:r>
            <a:r>
              <a:rPr lang="en-US" sz="2000" i="1" dirty="0"/>
              <a:t>/</a:t>
            </a:r>
            <a:r>
              <a:rPr lang="en-US" sz="2000" i="1" dirty="0" err="1"/>
              <a:t>styles.css</a:t>
            </a:r>
            <a:r>
              <a:rPr lang="en-US" sz="2000" dirty="0"/>
              <a:t>, but the file wasn't there. In other words, you either gave the wrong path to the file, or you put the file in the wrong place.</a:t>
            </a:r>
          </a:p>
          <a:p>
            <a:pPr marL="0" indent="0">
              <a:buNone/>
            </a:pPr>
            <a:endParaRPr lang="en-US" sz="2000" dirty="0"/>
          </a:p>
        </p:txBody>
      </p:sp>
      <p:pic>
        <p:nvPicPr>
          <p:cNvPr id="5" name="Picture 4">
            <a:extLst>
              <a:ext uri="{FF2B5EF4-FFF2-40B4-BE49-F238E27FC236}">
                <a16:creationId xmlns:a16="http://schemas.microsoft.com/office/drawing/2014/main" id="{678DBF43-4A31-D141-A667-35B1C95B2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141" y="4802497"/>
            <a:ext cx="9410700" cy="2055503"/>
          </a:xfrm>
          <a:prstGeom prst="rect">
            <a:avLst/>
          </a:prstGeom>
        </p:spPr>
      </p:pic>
    </p:spTree>
    <p:extLst>
      <p:ext uri="{BB962C8B-B14F-4D97-AF65-F5344CB8AC3E}">
        <p14:creationId xmlns:p14="http://schemas.microsoft.com/office/powerpoint/2010/main" val="40198116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81D9-B204-EA43-92C0-3FF7FD544A39}"/>
              </a:ext>
            </a:extLst>
          </p:cNvPr>
          <p:cNvSpPr>
            <a:spLocks noGrp="1"/>
          </p:cNvSpPr>
          <p:nvPr>
            <p:ph type="title"/>
          </p:nvPr>
        </p:nvSpPr>
        <p:spPr/>
        <p:txBody>
          <a:bodyPr/>
          <a:lstStyle/>
          <a:p>
            <a:pPr algn="ctr"/>
            <a:r>
              <a:rPr lang="en-US" b="1" dirty="0"/>
              <a:t>Inspect Element</a:t>
            </a:r>
            <a:endParaRPr lang="en-US" dirty="0"/>
          </a:p>
        </p:txBody>
      </p:sp>
      <p:sp>
        <p:nvSpPr>
          <p:cNvPr id="3" name="Subtitle 2">
            <a:extLst>
              <a:ext uri="{FF2B5EF4-FFF2-40B4-BE49-F238E27FC236}">
                <a16:creationId xmlns:a16="http://schemas.microsoft.com/office/drawing/2014/main" id="{9512D48D-362D-3243-8759-DB4B3AAB6405}"/>
              </a:ext>
            </a:extLst>
          </p:cNvPr>
          <p:cNvSpPr>
            <a:spLocks noGrp="1"/>
          </p:cNvSpPr>
          <p:nvPr>
            <p:ph type="subTitle"/>
          </p:nvPr>
        </p:nvSpPr>
        <p:spPr>
          <a:xfrm>
            <a:off x="838080" y="1825560"/>
            <a:ext cx="7866533" cy="3874596"/>
          </a:xfrm>
        </p:spPr>
        <p:txBody>
          <a:bodyPr/>
          <a:lstStyle/>
          <a:p>
            <a:r>
              <a:rPr lang="en-US" sz="1600" dirty="0"/>
              <a:t>Another very useful tool in debugging web pages is </a:t>
            </a:r>
            <a:r>
              <a:rPr lang="en-US" sz="1600" i="1" dirty="0"/>
              <a:t>Inspect Element</a:t>
            </a:r>
            <a:r>
              <a:rPr lang="en-US" sz="1600" dirty="0"/>
              <a:t>. To access this tool, open any webpage and right-click a page element and select </a:t>
            </a:r>
            <a:r>
              <a:rPr lang="en-US" sz="1600" i="1" dirty="0"/>
              <a:t>Inspect</a:t>
            </a:r>
            <a:r>
              <a:rPr lang="en-US" sz="1600" dirty="0"/>
              <a:t>. As a shortcut, you can also press </a:t>
            </a:r>
            <a:r>
              <a:rPr lang="en-US" sz="1600" i="1" dirty="0"/>
              <a:t>Ctrl</a:t>
            </a:r>
            <a:r>
              <a:rPr lang="en-US" sz="1600" dirty="0"/>
              <a:t> + </a:t>
            </a:r>
            <a:r>
              <a:rPr lang="en-US" sz="1600" i="1" dirty="0"/>
              <a:t>Shift</a:t>
            </a:r>
            <a:r>
              <a:rPr lang="en-US" sz="1600" dirty="0"/>
              <a:t> + </a:t>
            </a:r>
            <a:r>
              <a:rPr lang="en-US" sz="1600" i="1" dirty="0"/>
              <a:t>I</a:t>
            </a:r>
            <a:r>
              <a:rPr lang="en-US" sz="1600" dirty="0"/>
              <a:t>(Linux or Windows) or </a:t>
            </a:r>
            <a:r>
              <a:rPr lang="en-US" sz="1600" i="1" dirty="0" err="1"/>
              <a:t>Cmd</a:t>
            </a:r>
            <a:r>
              <a:rPr lang="en-US" sz="1600" dirty="0"/>
              <a:t> + </a:t>
            </a:r>
            <a:r>
              <a:rPr lang="en-US" sz="1600" i="1" dirty="0" err="1"/>
              <a:t>Opt</a:t>
            </a:r>
            <a:r>
              <a:rPr lang="en-US" sz="1600" dirty="0"/>
              <a:t> + </a:t>
            </a:r>
            <a:r>
              <a:rPr lang="en-US" sz="1600" i="1" dirty="0"/>
              <a:t>I</a:t>
            </a:r>
            <a:r>
              <a:rPr lang="en-US" sz="1600" dirty="0"/>
              <a:t> (Mac). You may click the </a:t>
            </a:r>
            <a:r>
              <a:rPr lang="en-US" sz="1600" i="1" dirty="0"/>
              <a:t>Elements</a:t>
            </a:r>
            <a:r>
              <a:rPr lang="en-US" sz="1600" dirty="0"/>
              <a:t> tab at the top of the </a:t>
            </a:r>
            <a:r>
              <a:rPr lang="en-US" sz="1600" dirty="0" err="1"/>
              <a:t>DevTools</a:t>
            </a:r>
            <a:r>
              <a:rPr lang="en-US" sz="1600" dirty="0"/>
              <a:t> window. A window will pop open revealing the source code for the page, with the selected element highlighted in blue.</a:t>
            </a:r>
          </a:p>
          <a:p>
            <a:r>
              <a:rPr lang="en-US" sz="1600" dirty="0"/>
              <a:t>With an element selected, you can see CSS in the </a:t>
            </a:r>
            <a:r>
              <a:rPr lang="en-US" sz="1600" i="1" dirty="0"/>
              <a:t>Styles</a:t>
            </a:r>
            <a:r>
              <a:rPr lang="en-US" sz="1600" dirty="0"/>
              <a:t> tab. This makes it easy to see what rules have been applied, including those that have been overridden due to specificity or order of other rules (these will be crossed out). Here is what the </a:t>
            </a:r>
            <a:r>
              <a:rPr lang="en-US" sz="1600" i="1" dirty="0"/>
              <a:t>Styles</a:t>
            </a:r>
            <a:r>
              <a:rPr lang="en-US" sz="1600" dirty="0"/>
              <a:t> tab looks like with overridden rules:</a:t>
            </a:r>
          </a:p>
          <a:p>
            <a:endParaRPr lang="en-US" sz="1600" dirty="0"/>
          </a:p>
        </p:txBody>
      </p:sp>
      <p:pic>
        <p:nvPicPr>
          <p:cNvPr id="5" name="Picture 4">
            <a:extLst>
              <a:ext uri="{FF2B5EF4-FFF2-40B4-BE49-F238E27FC236}">
                <a16:creationId xmlns:a16="http://schemas.microsoft.com/office/drawing/2014/main" id="{98B06C68-4BB5-5F41-86E1-A8A5D1B14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4613" y="1825560"/>
            <a:ext cx="3250458" cy="4599705"/>
          </a:xfrm>
          <a:prstGeom prst="rect">
            <a:avLst/>
          </a:prstGeom>
        </p:spPr>
      </p:pic>
    </p:spTree>
    <p:extLst>
      <p:ext uri="{BB962C8B-B14F-4D97-AF65-F5344CB8AC3E}">
        <p14:creationId xmlns:p14="http://schemas.microsoft.com/office/powerpoint/2010/main" val="15080634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1D08-A032-9042-9063-5781B032D28F}"/>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2D56E13A-C8AA-EF42-A0C2-0A4C92202355}"/>
              </a:ext>
            </a:extLst>
          </p:cNvPr>
          <p:cNvSpPr>
            <a:spLocks noGrp="1"/>
          </p:cNvSpPr>
          <p:nvPr>
            <p:ph type="subTitle"/>
          </p:nvPr>
        </p:nvSpPr>
        <p:spPr>
          <a:xfrm>
            <a:off x="838080" y="1825560"/>
            <a:ext cx="10515240" cy="2152674"/>
          </a:xfrm>
        </p:spPr>
        <p:txBody>
          <a:bodyPr/>
          <a:lstStyle/>
          <a:p>
            <a:r>
              <a:rPr lang="en-US" sz="1600" dirty="0"/>
              <a:t>You can also uncheck a rule to disable it, or double-click a rule to edit it and see the change live. You can even add new rules and see what they would do live.</a:t>
            </a:r>
          </a:p>
          <a:p>
            <a:r>
              <a:rPr lang="en-US" sz="1600" dirty="0"/>
              <a:t>You won't have much space to work with </a:t>
            </a:r>
            <a:r>
              <a:rPr lang="en-US" sz="1600" i="1" dirty="0"/>
              <a:t>Inspect Element</a:t>
            </a:r>
            <a:r>
              <a:rPr lang="en-US" sz="1600" dirty="0"/>
              <a:t> at the bottom of your screen, so click the three vertical dots on the top right-hand side of the inspect element pane near the "X" (which you'd click to close the pane). Now, you'll see an option to move the pane to the right-hand side of your browser (dock to right), move the pane to the bottom of the browser window (dock to bottom) or to open the pane in a completely separate window (undock into separate window).</a:t>
            </a:r>
          </a:p>
          <a:p>
            <a:pPr marL="0" indent="0">
              <a:buNone/>
            </a:pPr>
            <a:endParaRPr lang="en-US" sz="1600" dirty="0"/>
          </a:p>
        </p:txBody>
      </p:sp>
      <p:pic>
        <p:nvPicPr>
          <p:cNvPr id="5" name="Picture 4">
            <a:extLst>
              <a:ext uri="{FF2B5EF4-FFF2-40B4-BE49-F238E27FC236}">
                <a16:creationId xmlns:a16="http://schemas.microsoft.com/office/drawing/2014/main" id="{0DEF1C6C-4C5C-7844-BF80-09E008EC1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350" y="3586348"/>
            <a:ext cx="10172700" cy="3271652"/>
          </a:xfrm>
          <a:prstGeom prst="rect">
            <a:avLst/>
          </a:prstGeom>
        </p:spPr>
      </p:pic>
    </p:spTree>
    <p:extLst>
      <p:ext uri="{BB962C8B-B14F-4D97-AF65-F5344CB8AC3E}">
        <p14:creationId xmlns:p14="http://schemas.microsoft.com/office/powerpoint/2010/main" val="1383804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2"/>
          <a:stretch/>
        </p:blipFill>
        <p:spPr>
          <a:xfrm>
            <a:off x="117720" y="68760"/>
            <a:ext cx="11786040" cy="6629040"/>
          </a:xfrm>
          <a:prstGeom prst="rect">
            <a:avLst/>
          </a:prstGeom>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AF68E-2B98-9B46-86AE-A0D3A9E84D30}"/>
              </a:ext>
            </a:extLst>
          </p:cNvPr>
          <p:cNvSpPr>
            <a:spLocks noGrp="1"/>
          </p:cNvSpPr>
          <p:nvPr>
            <p:ph type="title"/>
          </p:nvPr>
        </p:nvSpPr>
        <p:spPr/>
        <p:txBody>
          <a:bodyPr/>
          <a:lstStyle/>
          <a:p>
            <a:pPr algn="ctr"/>
            <a:r>
              <a:rPr lang="en-US" dirty="0"/>
              <a:t>Independent Project</a:t>
            </a:r>
          </a:p>
        </p:txBody>
      </p:sp>
      <p:sp>
        <p:nvSpPr>
          <p:cNvPr id="3" name="Subtitle 2">
            <a:extLst>
              <a:ext uri="{FF2B5EF4-FFF2-40B4-BE49-F238E27FC236}">
                <a16:creationId xmlns:a16="http://schemas.microsoft.com/office/drawing/2014/main" id="{2DF5EFB2-19C0-EA4C-A718-8A4A786AB712}"/>
              </a:ext>
            </a:extLst>
          </p:cNvPr>
          <p:cNvSpPr>
            <a:spLocks noGrp="1"/>
          </p:cNvSpPr>
          <p:nvPr>
            <p:ph type="subTitle"/>
          </p:nvPr>
        </p:nvSpPr>
        <p:spPr/>
        <p:txBody>
          <a:bodyPr/>
          <a:lstStyle/>
          <a:p>
            <a:pPr marL="0" indent="0">
              <a:buNone/>
            </a:pPr>
            <a:r>
              <a:rPr lang="en-US" sz="2000" b="1" dirty="0"/>
              <a:t>Requirements</a:t>
            </a:r>
          </a:p>
          <a:p>
            <a:pPr marL="0" indent="0">
              <a:buNone/>
            </a:pPr>
            <a:r>
              <a:rPr lang="en-US" sz="1600" dirty="0"/>
              <a:t>Here are the requirements for your page:</a:t>
            </a:r>
          </a:p>
          <a:p>
            <a:r>
              <a:rPr lang="en-US" sz="1600" dirty="0"/>
              <a:t>Your name</a:t>
            </a:r>
          </a:p>
          <a:p>
            <a:r>
              <a:rPr lang="en-US" sz="1600" dirty="0"/>
              <a:t>An image of you or something that represents who you are</a:t>
            </a:r>
          </a:p>
          <a:p>
            <a:r>
              <a:rPr lang="en-US" sz="1600" dirty="0"/>
              <a:t>A list of projects you have created with active links to them (either on GitHub or GitHub pages) </a:t>
            </a:r>
          </a:p>
          <a:p>
            <a:pPr lvl="1"/>
            <a:r>
              <a:rPr lang="en-US" sz="1600" dirty="0"/>
              <a:t>For each, include a brief description of the project and what languages it uses</a:t>
            </a:r>
          </a:p>
          <a:p>
            <a:r>
              <a:rPr lang="en-US" sz="1600" dirty="0"/>
              <a:t>An "About Me" section including: </a:t>
            </a:r>
          </a:p>
          <a:p>
            <a:pPr lvl="1"/>
            <a:r>
              <a:rPr lang="en-US" sz="1600" dirty="0"/>
              <a:t>Your background (for example, your education, job experience, a paragraph on why you decided to take a class on programming, etc.)</a:t>
            </a:r>
          </a:p>
          <a:p>
            <a:pPr lvl="1"/>
            <a:r>
              <a:rPr lang="en-US" sz="1600" dirty="0"/>
              <a:t>Your current interests/hobbies/skills</a:t>
            </a:r>
          </a:p>
          <a:p>
            <a:r>
              <a:rPr lang="en-US" sz="1600" dirty="0"/>
              <a:t>Deploy your site onto GitHub pages so that a live site can be viewed at </a:t>
            </a:r>
            <a:r>
              <a:rPr lang="en-US" sz="1600" i="1" dirty="0"/>
              <a:t>your-</a:t>
            </a:r>
            <a:r>
              <a:rPr lang="en-US" sz="1600" i="1" dirty="0" err="1"/>
              <a:t>username.github.io</a:t>
            </a:r>
            <a:r>
              <a:rPr lang="en-US" sz="1600" i="1" dirty="0"/>
              <a:t>/portfolio</a:t>
            </a:r>
            <a:r>
              <a:rPr lang="en-US" sz="1600" dirty="0"/>
              <a:t> (for example)</a:t>
            </a:r>
          </a:p>
          <a:p>
            <a:pPr marL="0" indent="0">
              <a:buNone/>
            </a:pPr>
            <a:endParaRPr lang="en-US" sz="1600" dirty="0"/>
          </a:p>
        </p:txBody>
      </p:sp>
    </p:spTree>
    <p:extLst>
      <p:ext uri="{BB962C8B-B14F-4D97-AF65-F5344CB8AC3E}">
        <p14:creationId xmlns:p14="http://schemas.microsoft.com/office/powerpoint/2010/main" val="26368895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D2BA1-E629-4A49-8F71-80B4DEFAC69B}"/>
              </a:ext>
            </a:extLst>
          </p:cNvPr>
          <p:cNvSpPr>
            <a:spLocks noGrp="1"/>
          </p:cNvSpPr>
          <p:nvPr>
            <p:ph type="title"/>
          </p:nvPr>
        </p:nvSpPr>
        <p:spPr/>
        <p:txBody>
          <a:bodyPr/>
          <a:lstStyle/>
          <a:p>
            <a:pPr algn="ctr"/>
            <a:r>
              <a:rPr lang="en-US" b="1" dirty="0"/>
              <a:t>Objectives</a:t>
            </a:r>
            <a:endParaRPr lang="en-US" dirty="0"/>
          </a:p>
        </p:txBody>
      </p:sp>
      <p:sp>
        <p:nvSpPr>
          <p:cNvPr id="3" name="Subtitle 2">
            <a:extLst>
              <a:ext uri="{FF2B5EF4-FFF2-40B4-BE49-F238E27FC236}">
                <a16:creationId xmlns:a16="http://schemas.microsoft.com/office/drawing/2014/main" id="{BC7F6AF7-C52A-BE47-A400-DA7937678B4D}"/>
              </a:ext>
            </a:extLst>
          </p:cNvPr>
          <p:cNvSpPr>
            <a:spLocks noGrp="1"/>
          </p:cNvSpPr>
          <p:nvPr>
            <p:ph type="subTitle"/>
          </p:nvPr>
        </p:nvSpPr>
        <p:spPr/>
        <p:txBody>
          <a:bodyPr/>
          <a:lstStyle/>
          <a:p>
            <a:pPr marL="0" indent="0">
              <a:buNone/>
            </a:pPr>
            <a:endParaRPr lang="en-US" sz="1600" b="1" dirty="0"/>
          </a:p>
          <a:p>
            <a:r>
              <a:rPr lang="en-US" sz="1600" dirty="0"/>
              <a:t>In addition to these requirements, your portfolio will be evaluated on the following objectives:</a:t>
            </a:r>
          </a:p>
          <a:p>
            <a:r>
              <a:rPr lang="en-US" sz="1600" dirty="0"/>
              <a:t>Some of the most common HTML tags are incorporated, including: </a:t>
            </a:r>
          </a:p>
          <a:p>
            <a:pPr lvl="1"/>
            <a:r>
              <a:rPr lang="en-US" sz="1600" dirty="0"/>
              <a:t>p, h, ul, </a:t>
            </a:r>
            <a:r>
              <a:rPr lang="en-US" sz="1600" dirty="0" err="1"/>
              <a:t>ol</a:t>
            </a:r>
            <a:r>
              <a:rPr lang="en-US" sz="1600" dirty="0"/>
              <a:t>, li, </a:t>
            </a:r>
            <a:r>
              <a:rPr lang="en-US" sz="1600" dirty="0" err="1"/>
              <a:t>em</a:t>
            </a:r>
            <a:r>
              <a:rPr lang="en-US" sz="1600" dirty="0"/>
              <a:t>, strong, a, </a:t>
            </a:r>
            <a:r>
              <a:rPr lang="en-US" sz="1600" dirty="0" err="1"/>
              <a:t>img</a:t>
            </a:r>
            <a:r>
              <a:rPr lang="en-US" sz="1600" dirty="0"/>
              <a:t>, div, span</a:t>
            </a:r>
          </a:p>
          <a:p>
            <a:r>
              <a:rPr lang="en-US" sz="1600" dirty="0"/>
              <a:t>Page incorporates a custom-made stylesheet that uses cascading, the box model, and floats</a:t>
            </a:r>
          </a:p>
          <a:p>
            <a:r>
              <a:rPr lang="en-US" sz="1600" dirty="0"/>
              <a:t>Indentation and spacing of HTML and CSS is accurate.</a:t>
            </a:r>
          </a:p>
          <a:p>
            <a:r>
              <a:rPr lang="en-US" sz="1600" dirty="0"/>
              <a:t>Commits are made regularly with clear messages associated with them</a:t>
            </a:r>
          </a:p>
          <a:p>
            <a:r>
              <a:rPr lang="en-US" sz="1600" dirty="0"/>
              <a:t>Project is deployed to GitHub Pages</a:t>
            </a:r>
          </a:p>
          <a:p>
            <a:r>
              <a:rPr lang="en-US" sz="1600" dirty="0"/>
              <a:t>A project README that includes: </a:t>
            </a:r>
          </a:p>
          <a:p>
            <a:pPr lvl="1"/>
            <a:r>
              <a:rPr lang="en-US" sz="1600" dirty="0"/>
              <a:t>project or program name</a:t>
            </a:r>
          </a:p>
          <a:p>
            <a:pPr lvl="1"/>
            <a:r>
              <a:rPr lang="en-US" sz="1600" dirty="0"/>
              <a:t>author name</a:t>
            </a:r>
          </a:p>
          <a:p>
            <a:pPr lvl="1"/>
            <a:r>
              <a:rPr lang="en-US" sz="1600" dirty="0"/>
              <a:t>description of project</a:t>
            </a:r>
          </a:p>
          <a:p>
            <a:pPr lvl="1"/>
            <a:r>
              <a:rPr lang="en-US" sz="1600" dirty="0"/>
              <a:t>project setup instructions</a:t>
            </a:r>
          </a:p>
          <a:p>
            <a:pPr lvl="1"/>
            <a:r>
              <a:rPr lang="en-US" sz="1600" dirty="0"/>
              <a:t>link to live site on GitHub Pages</a:t>
            </a:r>
          </a:p>
          <a:p>
            <a:pPr lvl="1"/>
            <a:r>
              <a:rPr lang="en-US" sz="1600" dirty="0"/>
              <a:t>copyright and license information</a:t>
            </a:r>
          </a:p>
          <a:p>
            <a:endParaRPr lang="en-US" sz="1600" dirty="0"/>
          </a:p>
        </p:txBody>
      </p:sp>
    </p:spTree>
    <p:extLst>
      <p:ext uri="{BB962C8B-B14F-4D97-AF65-F5344CB8AC3E}">
        <p14:creationId xmlns:p14="http://schemas.microsoft.com/office/powerpoint/2010/main" val="140711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03"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Create folders: </a:t>
            </a:r>
            <a:r>
              <a:rPr lang="en-US" sz="2800" b="0" strike="noStrike" spc="-1">
                <a:solidFill>
                  <a:srgbClr val="000000"/>
                </a:solidFill>
                <a:latin typeface="Calibri"/>
              </a:rPr>
              <a:t>The command </a:t>
            </a:r>
            <a:r>
              <a:rPr lang="en-US" sz="3200" b="1" strike="noStrike" spc="-1">
                <a:solidFill>
                  <a:srgbClr val="000000"/>
                </a:solidFill>
                <a:latin typeface="Calibri"/>
              </a:rPr>
              <a:t>mkdir</a:t>
            </a:r>
            <a:r>
              <a:rPr lang="en-US" sz="2800" b="0" strike="noStrike" spc="-1">
                <a:solidFill>
                  <a:srgbClr val="000000"/>
                </a:solidFill>
                <a:latin typeface="Calibri"/>
              </a:rPr>
              <a:t> stands for "make directory". We create a folder with a command like $ mkdir name-of-directory, replacing name-of-directory with whatever we would like to name the folder.</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Create new files: </a:t>
            </a:r>
            <a:r>
              <a:rPr lang="en-US" sz="2800" b="0" strike="noStrike" spc="-1">
                <a:solidFill>
                  <a:srgbClr val="000000"/>
                </a:solidFill>
                <a:latin typeface="Calibri"/>
              </a:rPr>
              <a:t>The touch command works a lot like </a:t>
            </a:r>
            <a:r>
              <a:rPr lang="en-US" sz="3200" b="1" strike="noStrike" spc="-1">
                <a:solidFill>
                  <a:srgbClr val="000000"/>
                </a:solidFill>
                <a:latin typeface="Calibri"/>
              </a:rPr>
              <a:t>mkdir</a:t>
            </a:r>
            <a:r>
              <a:rPr lang="en-US" sz="2800" b="0" strike="noStrike" spc="-1">
                <a:solidFill>
                  <a:srgbClr val="000000"/>
                </a:solidFill>
                <a:latin typeface="Calibri"/>
              </a:rPr>
              <a:t>, but instead of creating a new directory, it creates a new file. </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Copy items: </a:t>
            </a:r>
            <a:r>
              <a:rPr lang="en-US" sz="2800" b="0" strike="noStrike" spc="-1">
                <a:solidFill>
                  <a:srgbClr val="000000"/>
                </a:solidFill>
                <a:latin typeface="Calibri"/>
              </a:rPr>
              <a:t>The command </a:t>
            </a:r>
            <a:r>
              <a:rPr lang="en-US" sz="3200" b="1" strike="noStrike" spc="-1">
                <a:solidFill>
                  <a:srgbClr val="000000"/>
                </a:solidFill>
                <a:latin typeface="Calibri"/>
              </a:rPr>
              <a:t>cp</a:t>
            </a:r>
            <a:r>
              <a:rPr lang="en-US" sz="2800" b="0" strike="noStrike" spc="-1">
                <a:solidFill>
                  <a:srgbClr val="000000"/>
                </a:solidFill>
                <a:latin typeface="Calibri"/>
              </a:rPr>
              <a:t> stands for "copy", and it is used to copy files and directories. The basic structure of this command is $ cp original-file new-file, where original-file is the name of the original file, and new-file is what you want to name the copy.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a:blip r:embed="rId2"/>
          <a:stretch/>
        </p:blipFill>
        <p:spPr>
          <a:xfrm>
            <a:off x="37080" y="0"/>
            <a:ext cx="12155040" cy="683712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p:cNvPicPr/>
          <p:nvPr/>
        </p:nvPicPr>
        <p:blipFill>
          <a:blip r:embed="rId2"/>
          <a:stretch/>
        </p:blipFill>
        <p:spPr>
          <a:xfrm>
            <a:off x="37080" y="38160"/>
            <a:ext cx="12033000" cy="676836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p:cNvPicPr/>
          <p:nvPr/>
        </p:nvPicPr>
        <p:blipFill>
          <a:blip r:embed="rId2"/>
          <a:stretch/>
        </p:blipFill>
        <p:spPr>
          <a:xfrm>
            <a:off x="0" y="19440"/>
            <a:ext cx="12070080" cy="678924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p:cNvPicPr/>
          <p:nvPr/>
        </p:nvPicPr>
        <p:blipFill>
          <a:blip r:embed="rId2"/>
          <a:stretch/>
        </p:blipFill>
        <p:spPr>
          <a:xfrm>
            <a:off x="-16560" y="0"/>
            <a:ext cx="12192480" cy="68580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09"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Move and rename items: </a:t>
            </a:r>
            <a:r>
              <a:rPr lang="en-US" sz="2800" b="0" strike="noStrike" spc="-1">
                <a:solidFill>
                  <a:srgbClr val="000000"/>
                </a:solidFill>
                <a:latin typeface="Calibri"/>
              </a:rPr>
              <a:t>The $ </a:t>
            </a:r>
            <a:r>
              <a:rPr lang="en-US" sz="3200" b="1" strike="noStrike" spc="-1">
                <a:solidFill>
                  <a:srgbClr val="000000"/>
                </a:solidFill>
                <a:latin typeface="Calibri"/>
              </a:rPr>
              <a:t>mv</a:t>
            </a:r>
            <a:r>
              <a:rPr lang="en-US" sz="2800" b="0" strike="noStrike" spc="-1">
                <a:solidFill>
                  <a:srgbClr val="000000"/>
                </a:solidFill>
                <a:latin typeface="Calibri"/>
              </a:rPr>
              <a:t> command stands for "move". It can both move and rename files. To see how this works, let's list the contents of our current directory</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Delete files: </a:t>
            </a:r>
            <a:r>
              <a:rPr lang="en-US" sz="2800" b="0" strike="noStrike" spc="-1">
                <a:solidFill>
                  <a:srgbClr val="000000"/>
                </a:solidFill>
                <a:latin typeface="Calibri"/>
              </a:rPr>
              <a:t>We can delete files using the $ </a:t>
            </a:r>
            <a:r>
              <a:rPr lang="en-US" sz="3200" b="1" strike="noStrike" spc="-1">
                <a:solidFill>
                  <a:srgbClr val="000000"/>
                </a:solidFill>
                <a:latin typeface="Calibri"/>
              </a:rPr>
              <a:t>rm</a:t>
            </a:r>
            <a:r>
              <a:rPr lang="en-US" sz="2800" b="0" strike="noStrike" spc="-1">
                <a:solidFill>
                  <a:srgbClr val="000000"/>
                </a:solidFill>
                <a:latin typeface="Calibri"/>
              </a:rPr>
              <a:t> command.</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Clear the terminal screen: </a:t>
            </a:r>
            <a:r>
              <a:rPr lang="en-US" sz="2800" b="0" strike="noStrike" spc="-1">
                <a:solidFill>
                  <a:srgbClr val="000000"/>
                </a:solidFill>
                <a:latin typeface="Calibri"/>
              </a:rPr>
              <a:t>Finally, our terminal screen is getting pretty crowded with all of these commands! Sometimes it's nice to start with a blank screen. To clear the screen from previous commands, we use the command $ </a:t>
            </a:r>
            <a:r>
              <a:rPr lang="en-US" sz="3200" b="1" strike="noStrike" spc="-1">
                <a:solidFill>
                  <a:srgbClr val="000000"/>
                </a:solidFill>
                <a:latin typeface="Calibri"/>
              </a:rPr>
              <a:t>clear</a:t>
            </a:r>
            <a:r>
              <a:rPr lang="en-US" sz="2800" b="0" strike="noStrike" spc="-1">
                <a:solidFill>
                  <a:srgbClr val="000000"/>
                </a:solidFill>
                <a:latin typeface="Calibri"/>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p:cNvPicPr/>
          <p:nvPr/>
        </p:nvPicPr>
        <p:blipFill>
          <a:blip r:embed="rId2"/>
          <a:stretch/>
        </p:blipFill>
        <p:spPr>
          <a:xfrm>
            <a:off x="37080" y="38160"/>
            <a:ext cx="11962080" cy="67284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PLAN</a:t>
            </a:r>
            <a:endParaRPr lang="en-US" sz="4400" b="0" strike="noStrike" spc="-1">
              <a:solidFill>
                <a:srgbClr val="000000"/>
              </a:solidFill>
              <a:latin typeface="Calibri"/>
            </a:endParaRPr>
          </a:p>
        </p:txBody>
      </p:sp>
      <p:sp>
        <p:nvSpPr>
          <p:cNvPr id="85"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We will begin this week by practicing the command line, Git, Github, and exploring basic HTML. We'll create READMEs to include extra information with our projects on Github. We'll also learn a formatting language called Markdown to format READMEs. Then, we'll explore basic CSS to add styling to our web pages, and actually publish our sites online! Later in the week we will dive deeper into CSS by using divs and spans, floats, cascading, classes, ids, and the box model. Finally, we'll explore a tool called Bootstrap that offers even more powerful styling capability.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p:nvPr/>
        </p:nvPicPr>
        <p:blipFill>
          <a:blip r:embed="rId2"/>
          <a:stretch/>
        </p:blipFill>
        <p:spPr>
          <a:xfrm>
            <a:off x="37080" y="38160"/>
            <a:ext cx="12033000" cy="676836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p:cNvPicPr/>
          <p:nvPr/>
        </p:nvPicPr>
        <p:blipFill>
          <a:blip r:embed="rId2"/>
          <a:stretch/>
        </p:blipFill>
        <p:spPr>
          <a:xfrm>
            <a:off x="0" y="2160"/>
            <a:ext cx="12192120" cy="6857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p:nvPr/>
        </p:nvPicPr>
        <p:blipFill>
          <a:blip r:embed="rId2"/>
          <a:stretch/>
        </p:blipFill>
        <p:spPr>
          <a:xfrm>
            <a:off x="-44640" y="2160"/>
            <a:ext cx="12114720" cy="681444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Practice the Command Line</a:t>
            </a:r>
            <a:endParaRPr lang="en-US" sz="4400" b="0" strike="noStrike" spc="-1">
              <a:solidFill>
                <a:srgbClr val="000000"/>
              </a:solidFill>
              <a:latin typeface="Calibri"/>
            </a:endParaRPr>
          </a:p>
        </p:txBody>
      </p:sp>
      <p:sp>
        <p:nvSpPr>
          <p:cNvPr id="115"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i="1" strike="noStrike" spc="-1">
                <a:solidFill>
                  <a:srgbClr val="000000"/>
                </a:solidFill>
                <a:latin typeface="Calibri"/>
              </a:rPr>
              <a:t>Discuss the following question</a:t>
            </a: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What is the difference between a GUI and the command line?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What are some advantages you can think of for using the command line?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Name two commands and what they do.</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Code</a:t>
            </a:r>
            <a:endParaRPr lang="en-US" sz="4400" b="0" strike="noStrike" spc="-1">
              <a:solidFill>
                <a:srgbClr val="000000"/>
              </a:solidFill>
              <a:latin typeface="Calibri"/>
            </a:endParaRPr>
          </a:p>
        </p:txBody>
      </p:sp>
      <p:sp>
        <p:nvSpPr>
          <p:cNvPr id="117"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400" b="0" strike="noStrike" spc="-1">
                <a:solidFill>
                  <a:srgbClr val="000000"/>
                </a:solidFill>
                <a:latin typeface="Calibri"/>
              </a:rPr>
              <a:t>complete the following exercise in the terminal.</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If you're not already there, navigate to the home directory.</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Print your location to the screen to make sure you're in the right spot.</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List the contents of the </a:t>
            </a:r>
            <a:r>
              <a:rPr lang="en-US" sz="2400" b="0" i="1" strike="noStrike" spc="-1">
                <a:solidFill>
                  <a:srgbClr val="000000"/>
                </a:solidFill>
                <a:latin typeface="Calibri"/>
              </a:rPr>
              <a:t>Home</a:t>
            </a:r>
            <a:r>
              <a:rPr lang="en-US" sz="2400" b="0" strike="noStrike" spc="-1">
                <a:solidFill>
                  <a:srgbClr val="000000"/>
                </a:solidFill>
                <a:latin typeface="Calibri"/>
              </a:rPr>
              <a:t> directory to the terminal.</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Navigate to the </a:t>
            </a:r>
            <a:r>
              <a:rPr lang="en-US" sz="2400" b="0" i="1" strike="noStrike" spc="-1">
                <a:solidFill>
                  <a:srgbClr val="000000"/>
                </a:solidFill>
                <a:latin typeface="Calibri"/>
              </a:rPr>
              <a:t>Desktop</a:t>
            </a:r>
            <a:r>
              <a:rPr lang="en-US" sz="2400" b="0" strike="noStrike" spc="-1">
                <a:solidFill>
                  <a:srgbClr val="000000"/>
                </a:solidFill>
                <a:latin typeface="Calibri"/>
              </a:rPr>
              <a:t> directory.</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Create a directory named </a:t>
            </a:r>
            <a:r>
              <a:rPr lang="en-US" sz="2400" b="0" i="1" strike="noStrike" spc="-1">
                <a:solidFill>
                  <a:srgbClr val="000000"/>
                </a:solidFill>
                <a:latin typeface="Calibri"/>
              </a:rPr>
              <a:t>test</a:t>
            </a:r>
            <a:r>
              <a:rPr lang="en-US" sz="2400" b="0" strike="noStrike" spc="-1">
                <a:solidFill>
                  <a:srgbClr val="000000"/>
                </a:solidFill>
                <a:latin typeface="Calibri"/>
              </a:rPr>
              <a:t>.</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Navigate to the </a:t>
            </a:r>
            <a:r>
              <a:rPr lang="en-US" sz="2400" b="0" i="1" strike="noStrike" spc="-1">
                <a:solidFill>
                  <a:srgbClr val="000000"/>
                </a:solidFill>
                <a:latin typeface="Calibri"/>
              </a:rPr>
              <a:t>test</a:t>
            </a:r>
            <a:r>
              <a:rPr lang="en-US" sz="2400" b="0" strike="noStrike" spc="-1">
                <a:solidFill>
                  <a:srgbClr val="000000"/>
                </a:solidFill>
                <a:latin typeface="Calibri"/>
              </a:rPr>
              <a:t> directory.</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Create a file named </a:t>
            </a:r>
            <a:r>
              <a:rPr lang="en-US" sz="2400" b="0" i="1" strike="noStrike" spc="-1">
                <a:solidFill>
                  <a:srgbClr val="000000"/>
                </a:solidFill>
                <a:latin typeface="Calibri"/>
              </a:rPr>
              <a:t>file1.html</a:t>
            </a:r>
            <a:r>
              <a:rPr lang="en-US" sz="2400" b="0" strike="noStrike" spc="-1">
                <a:solidFill>
                  <a:srgbClr val="000000"/>
                </a:solidFill>
                <a:latin typeface="Calibri"/>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Continue…</a:t>
            </a:r>
            <a:endParaRPr lang="en-US" sz="4400" b="0" strike="noStrike" spc="-1">
              <a:solidFill>
                <a:srgbClr val="000000"/>
              </a:solidFill>
              <a:latin typeface="Calibri"/>
            </a:endParaRPr>
          </a:p>
        </p:txBody>
      </p:sp>
      <p:sp>
        <p:nvSpPr>
          <p:cNvPr id="119" name="TextShape 2"/>
          <p:cNvSpPr txBox="1"/>
          <p:nvPr/>
        </p:nvSpPr>
        <p:spPr>
          <a:xfrm>
            <a:off x="838080" y="1363320"/>
            <a:ext cx="10515240" cy="5494320"/>
          </a:xfrm>
          <a:prstGeom prst="rect">
            <a:avLst/>
          </a:prstGeom>
          <a:noFill/>
          <a:ln>
            <a:noFill/>
          </a:ln>
        </p:spPr>
        <p:txBody>
          <a:bodyPr>
            <a:noAutofit/>
          </a:bodyPr>
          <a:lstStyle/>
          <a:p>
            <a:pPr>
              <a:lnSpc>
                <a:spcPct val="90000"/>
              </a:lnSpc>
              <a:spcBef>
                <a:spcPts val="1001"/>
              </a:spcBef>
            </a:pP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Create two more files named </a:t>
            </a:r>
            <a:r>
              <a:rPr lang="en-US" sz="2000" b="0" i="1" strike="noStrike" spc="-1">
                <a:solidFill>
                  <a:srgbClr val="000000"/>
                </a:solidFill>
                <a:latin typeface="Calibri"/>
              </a:rPr>
              <a:t>file2.html</a:t>
            </a:r>
            <a:r>
              <a:rPr lang="en-US" sz="2000" b="0" strike="noStrike" spc="-1">
                <a:solidFill>
                  <a:srgbClr val="000000"/>
                </a:solidFill>
                <a:latin typeface="Calibri"/>
              </a:rPr>
              <a:t> and </a:t>
            </a:r>
            <a:r>
              <a:rPr lang="en-US" sz="2000" b="0" i="1" strike="noStrike" spc="-1">
                <a:solidFill>
                  <a:srgbClr val="000000"/>
                </a:solidFill>
                <a:latin typeface="Calibri"/>
              </a:rPr>
              <a:t>file3.html</a:t>
            </a:r>
            <a:r>
              <a:rPr lang="en-US" sz="2000" b="0" strike="noStrike" spc="-1">
                <a:solidFill>
                  <a:srgbClr val="000000"/>
                </a:solidFill>
                <a:latin typeface="Calibri"/>
              </a:rPr>
              <a:t>. (Here's a tip: you can create two files with a single command! Simply separate the two file names with a space: $ touch file2.html file3.html)</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Create a directory named </a:t>
            </a:r>
            <a:r>
              <a:rPr lang="en-US" sz="2000" b="0" i="1" strike="noStrike" spc="-1">
                <a:solidFill>
                  <a:srgbClr val="000000"/>
                </a:solidFill>
                <a:latin typeface="Calibri"/>
              </a:rPr>
              <a:t>first-directory</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Move </a:t>
            </a:r>
            <a:r>
              <a:rPr lang="en-US" sz="2000" b="0" i="1" strike="noStrike" spc="-1">
                <a:solidFill>
                  <a:srgbClr val="000000"/>
                </a:solidFill>
                <a:latin typeface="Calibri"/>
              </a:rPr>
              <a:t>file1.html</a:t>
            </a:r>
            <a:r>
              <a:rPr lang="en-US" sz="2000" b="0" strike="noStrike" spc="-1">
                <a:solidFill>
                  <a:srgbClr val="000000"/>
                </a:solidFill>
                <a:latin typeface="Calibri"/>
              </a:rPr>
              <a:t> into </a:t>
            </a:r>
            <a:r>
              <a:rPr lang="en-US" sz="2000" b="0" i="1" strike="noStrike" spc="-1">
                <a:solidFill>
                  <a:srgbClr val="000000"/>
                </a:solidFill>
                <a:latin typeface="Calibri"/>
              </a:rPr>
              <a:t>first-directory</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Copy </a:t>
            </a:r>
            <a:r>
              <a:rPr lang="en-US" sz="2000" b="0" i="1" strike="noStrike" spc="-1">
                <a:solidFill>
                  <a:srgbClr val="000000"/>
                </a:solidFill>
                <a:latin typeface="Calibri"/>
              </a:rPr>
              <a:t>file2.html</a:t>
            </a:r>
            <a:r>
              <a:rPr lang="en-US" sz="2000" b="0" strike="noStrike" spc="-1">
                <a:solidFill>
                  <a:srgbClr val="000000"/>
                </a:solidFill>
                <a:latin typeface="Calibri"/>
              </a:rPr>
              <a:t> and name the copy </a:t>
            </a:r>
            <a:r>
              <a:rPr lang="en-US" sz="2000" b="0" i="1" strike="noStrike" spc="-1">
                <a:solidFill>
                  <a:srgbClr val="000000"/>
                </a:solidFill>
                <a:latin typeface="Calibri"/>
              </a:rPr>
              <a:t>file4.html</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Rename </a:t>
            </a:r>
            <a:r>
              <a:rPr lang="en-US" sz="2000" b="0" i="1" strike="noStrike" spc="-1">
                <a:solidFill>
                  <a:srgbClr val="000000"/>
                </a:solidFill>
                <a:latin typeface="Calibri"/>
              </a:rPr>
              <a:t>file3.html</a:t>
            </a:r>
            <a:r>
              <a:rPr lang="en-US" sz="2000" b="0" strike="noStrike" spc="-1">
                <a:solidFill>
                  <a:srgbClr val="000000"/>
                </a:solidFill>
                <a:latin typeface="Calibri"/>
              </a:rPr>
              <a:t> to </a:t>
            </a:r>
            <a:r>
              <a:rPr lang="en-US" sz="2000" b="0" i="1" strike="noStrike" spc="-1">
                <a:solidFill>
                  <a:srgbClr val="000000"/>
                </a:solidFill>
                <a:latin typeface="Calibri"/>
              </a:rPr>
              <a:t>third-file.html</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Navigate into </a:t>
            </a:r>
            <a:r>
              <a:rPr lang="en-US" sz="2000" b="0" i="1" strike="noStrike" spc="-1">
                <a:solidFill>
                  <a:srgbClr val="000000"/>
                </a:solidFill>
                <a:latin typeface="Calibri"/>
              </a:rPr>
              <a:t>first-directory</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Delete </a:t>
            </a:r>
            <a:r>
              <a:rPr lang="en-US" sz="2000" b="0" i="1" strike="noStrike" spc="-1">
                <a:solidFill>
                  <a:srgbClr val="000000"/>
                </a:solidFill>
                <a:latin typeface="Calibri"/>
              </a:rPr>
              <a:t>file1.html</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Navigate up one directory so that you are back in </a:t>
            </a:r>
            <a:r>
              <a:rPr lang="en-US" sz="2000" b="0" i="1" strike="noStrike" spc="-1">
                <a:solidFill>
                  <a:srgbClr val="000000"/>
                </a:solidFill>
                <a:latin typeface="Calibri"/>
              </a:rPr>
              <a:t>test</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Print your location to verify that you are back in </a:t>
            </a:r>
            <a:r>
              <a:rPr lang="en-US" sz="2000" b="0" i="1" strike="noStrike" spc="-1">
                <a:solidFill>
                  <a:srgbClr val="000000"/>
                </a:solidFill>
                <a:latin typeface="Calibri"/>
              </a:rPr>
              <a:t>test</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Delete </a:t>
            </a:r>
            <a:r>
              <a:rPr lang="en-US" sz="2000" b="0" i="1" strike="noStrike" spc="-1">
                <a:solidFill>
                  <a:srgbClr val="000000"/>
                </a:solidFill>
                <a:latin typeface="Calibri"/>
              </a:rPr>
              <a:t>first-directory</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List the contents to the page to make sure that </a:t>
            </a:r>
            <a:r>
              <a:rPr lang="en-US" sz="2000" b="0" i="1" strike="noStrike" spc="-1">
                <a:solidFill>
                  <a:srgbClr val="000000"/>
                </a:solidFill>
                <a:latin typeface="Calibri"/>
              </a:rPr>
              <a:t>first-directory</a:t>
            </a:r>
            <a:r>
              <a:rPr lang="en-US" sz="2000" b="0" strike="noStrike" spc="-1">
                <a:solidFill>
                  <a:srgbClr val="000000"/>
                </a:solidFill>
                <a:latin typeface="Calibri"/>
              </a:rPr>
              <a:t> was successfully deleted.</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Clear the terminal screen.</a:t>
            </a:r>
          </a:p>
          <a:p>
            <a:pPr>
              <a:lnSpc>
                <a:spcPct val="90000"/>
              </a:lnSpc>
              <a:spcBef>
                <a:spcPts val="1001"/>
              </a:spcBef>
            </a:pPr>
            <a:endParaRPr lang="en-US" sz="2000" b="0" strike="noStrike" spc="-1">
              <a:solidFill>
                <a:srgbClr val="000000"/>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ATOM AND GIT</a:t>
            </a:r>
            <a:endParaRPr lang="en-US" sz="4400" b="0" strike="noStrike" spc="-1">
              <a:solidFill>
                <a:srgbClr val="000000"/>
              </a:solidFill>
              <a:latin typeface="Calibri"/>
            </a:endParaRPr>
          </a:p>
        </p:txBody>
      </p:sp>
      <p:sp>
        <p:nvSpPr>
          <p:cNvPr id="121"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In this section, we are going to walk through creating our first webpage in the Atom text editor and tracking the process using Git. Make sure you have installed both of these on your computer before we begin</a:t>
            </a:r>
          </a:p>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ATOM</a:t>
            </a:r>
            <a:endParaRPr lang="en-US" sz="4400" b="0" strike="noStrike" spc="-1">
              <a:solidFill>
                <a:srgbClr val="000000"/>
              </a:solidFill>
              <a:latin typeface="Calibri"/>
            </a:endParaRPr>
          </a:p>
        </p:txBody>
      </p:sp>
      <p:sp>
        <p:nvSpPr>
          <p:cNvPr id="123" name="TextShape 2"/>
          <p:cNvSpPr txBox="1"/>
          <p:nvPr/>
        </p:nvSpPr>
        <p:spPr>
          <a:xfrm>
            <a:off x="838080" y="1825560"/>
            <a:ext cx="10515240" cy="4350960"/>
          </a:xfrm>
          <a:prstGeom prst="rect">
            <a:avLst/>
          </a:prstGeom>
          <a:noFill/>
          <a:ln>
            <a:noFill/>
          </a:ln>
        </p:spPr>
        <p:txBody>
          <a:bodyPr>
            <a:normAutofit fontScale="89000" lnSpcReduction="20000"/>
          </a:bodyPr>
          <a:lstStyle/>
          <a:p>
            <a:pPr>
              <a:lnSpc>
                <a:spcPct val="90000"/>
              </a:lnSpc>
              <a:spcBef>
                <a:spcPts val="1001"/>
              </a:spcBef>
              <a:tabLst>
                <a:tab pos="0" algn="l"/>
              </a:tabLst>
            </a:pPr>
            <a:r>
              <a:rPr lang="en-US" sz="2800" b="0" strike="noStrike" spc="-1">
                <a:solidFill>
                  <a:srgbClr val="000000"/>
                </a:solidFill>
                <a:latin typeface="Calibri"/>
              </a:rPr>
              <a:t>Let's take a quick tour of Atom. Open the program. When we open the editor, we arrive on an empty file with the name "untitled". If we add content to the file, we see the x at the top becomes a blue circle. This indicates that there is content that hasn't yet been saved. We'll save this file as </a:t>
            </a:r>
            <a:r>
              <a:rPr lang="en-US" sz="2800" b="0" i="1" strike="noStrike" spc="-1">
                <a:solidFill>
                  <a:srgbClr val="000000"/>
                </a:solidFill>
                <a:latin typeface="Calibri"/>
              </a:rPr>
              <a:t>my-first-webpage.html</a:t>
            </a:r>
            <a:r>
              <a:rPr lang="en-US" sz="2800" b="0" strike="noStrike" spc="-1">
                <a:solidFill>
                  <a:srgbClr val="000000"/>
                </a:solidFill>
                <a:latin typeface="Calibri"/>
              </a:rPr>
              <a:t> using the .html extension to indicate that this will be a document written in HTML. The blue circle returns to a grey x and we know that our file's content has been saved.</a:t>
            </a:r>
          </a:p>
          <a:p>
            <a:pPr>
              <a:lnSpc>
                <a:spcPct val="90000"/>
              </a:lnSpc>
              <a:spcBef>
                <a:spcPts val="1001"/>
              </a:spcBef>
              <a:tabLst>
                <a:tab pos="0" algn="l"/>
              </a:tabLst>
            </a:pPr>
            <a:r>
              <a:rPr lang="en-US" sz="2800" b="0" strike="noStrike" spc="-1">
                <a:solidFill>
                  <a:srgbClr val="000000"/>
                </a:solidFill>
                <a:latin typeface="Calibri"/>
              </a:rPr>
              <a:t>Atom offers developers the ability to customize the editor's settings and shortcuts. Press </a:t>
            </a:r>
            <a:r>
              <a:rPr lang="en-US" sz="2800" b="0" i="1" strike="noStrike" spc="-1">
                <a:solidFill>
                  <a:srgbClr val="000000"/>
                </a:solidFill>
                <a:latin typeface="Calibri"/>
              </a:rPr>
              <a:t>Ctrl</a:t>
            </a:r>
            <a:r>
              <a:rPr lang="en-US" sz="2800" b="0" strike="noStrike" spc="-1">
                <a:solidFill>
                  <a:srgbClr val="000000"/>
                </a:solidFill>
                <a:latin typeface="Calibri"/>
              </a:rPr>
              <a:t> + , (Ubuntu and Windows) to see the </a:t>
            </a:r>
            <a:r>
              <a:rPr lang="en-US" sz="2800" b="0" i="1" strike="noStrike" spc="-1">
                <a:solidFill>
                  <a:srgbClr val="000000"/>
                </a:solidFill>
                <a:latin typeface="Calibri"/>
              </a:rPr>
              <a:t>Settings</a:t>
            </a:r>
            <a:r>
              <a:rPr lang="en-US" sz="2800" b="0" strike="noStrike" spc="-1">
                <a:solidFill>
                  <a:srgbClr val="000000"/>
                </a:solidFill>
                <a:latin typeface="Calibri"/>
              </a:rPr>
              <a:t> view.</a:t>
            </a:r>
          </a:p>
          <a:p>
            <a:pPr>
              <a:lnSpc>
                <a:spcPct val="90000"/>
              </a:lnSpc>
              <a:spcBef>
                <a:spcPts val="1001"/>
              </a:spcBef>
              <a:tabLst>
                <a:tab pos="0" algn="l"/>
              </a:tabLst>
            </a:pPr>
            <a:r>
              <a:rPr lang="en-US" sz="2800" b="0" strike="noStrike" spc="-1">
                <a:solidFill>
                  <a:srgbClr val="000000"/>
                </a:solidFill>
                <a:latin typeface="Calibri"/>
              </a:rPr>
              <a:t>One setting that we want to make sure we have in place is the tab length. Writing good code means making a habit of using consistent indentation. The standard for indenting lines of code is 2 spaces. We have confirmed that this is set to 2. So, rather than hitting the space bar twice, we can use the tab key for indentation.</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GIT</a:t>
            </a:r>
            <a:endParaRPr lang="en-US" sz="4400" b="0" strike="noStrike" spc="-1">
              <a:solidFill>
                <a:srgbClr val="000000"/>
              </a:solidFill>
              <a:latin typeface="Calibri"/>
            </a:endParaRPr>
          </a:p>
        </p:txBody>
      </p:sp>
      <p:sp>
        <p:nvSpPr>
          <p:cNvPr id="125" name="TextShape 2"/>
          <p:cNvSpPr txBox="1"/>
          <p:nvPr/>
        </p:nvSpPr>
        <p:spPr>
          <a:xfrm>
            <a:off x="838080" y="1342080"/>
            <a:ext cx="10515240" cy="5515560"/>
          </a:xfrm>
          <a:prstGeom prst="rect">
            <a:avLst/>
          </a:prstGeom>
          <a:noFill/>
          <a:ln>
            <a:noFill/>
          </a:ln>
        </p:spPr>
        <p:txBody>
          <a:bodyPr>
            <a:noAutofit/>
          </a:bodyPr>
          <a:lstStyle/>
          <a:p>
            <a:pPr>
              <a:lnSpc>
                <a:spcPct val="90000"/>
              </a:lnSpc>
              <a:spcBef>
                <a:spcPts val="1001"/>
              </a:spcBef>
              <a:tabLst>
                <a:tab pos="0" algn="l"/>
              </a:tabLst>
            </a:pPr>
            <a:r>
              <a:rPr lang="en-US" sz="2400" b="0" strike="noStrike" spc="-1">
                <a:solidFill>
                  <a:srgbClr val="000000"/>
                </a:solidFill>
                <a:latin typeface="Calibri"/>
              </a:rPr>
              <a:t>We've already started using command line to navigate our computer. Let's switch gears a little and expand on what we're able to do using the command line and start using Git and GitHub. In this lesson, we will create a simple webpage and track the process using Git.</a:t>
            </a:r>
          </a:p>
          <a:p>
            <a:pPr>
              <a:lnSpc>
                <a:spcPct val="90000"/>
              </a:lnSpc>
              <a:spcBef>
                <a:spcPts val="1001"/>
              </a:spcBef>
              <a:tabLst>
                <a:tab pos="0" algn="l"/>
              </a:tabLst>
            </a:pPr>
            <a:r>
              <a:rPr lang="en-US" sz="2400" b="1" strike="noStrike" spc="-1">
                <a:solidFill>
                  <a:srgbClr val="000000"/>
                </a:solidFill>
                <a:latin typeface="Calibri"/>
              </a:rPr>
              <a:t>Tracking changes with Git</a:t>
            </a:r>
            <a:endParaRPr lang="en-US" sz="24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Every project that we create will have its own </a:t>
            </a:r>
            <a:r>
              <a:rPr lang="en-US" sz="2400" b="1" strike="noStrike" spc="-1">
                <a:solidFill>
                  <a:srgbClr val="000000"/>
                </a:solidFill>
                <a:latin typeface="Calibri"/>
              </a:rPr>
              <a:t>directory</a:t>
            </a:r>
            <a:r>
              <a:rPr lang="en-US" sz="2400" b="0" strike="noStrike" spc="-1">
                <a:solidFill>
                  <a:srgbClr val="000000"/>
                </a:solidFill>
                <a:latin typeface="Calibri"/>
              </a:rPr>
              <a:t> (a folder in your laptop) and its own </a:t>
            </a:r>
            <a:r>
              <a:rPr lang="en-US" sz="2400" b="1" strike="noStrike" spc="-1">
                <a:solidFill>
                  <a:srgbClr val="000000"/>
                </a:solidFill>
                <a:latin typeface="Calibri"/>
              </a:rPr>
              <a:t>repository</a:t>
            </a:r>
            <a:r>
              <a:rPr lang="en-US" sz="2400" b="0" strike="noStrike" spc="-1">
                <a:solidFill>
                  <a:srgbClr val="000000"/>
                </a:solidFill>
                <a:latin typeface="Calibri"/>
              </a:rPr>
              <a:t> (a folder on Github). Now we are going to walk through creating a new project and tracking those changes with Git.</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The first thing we need to do is create the project directory on our own computers. We'll do this just like we have done previously - Git will come in shortly. Open up Terminal and navigate to the folder where you would like to create your projects.</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I am going to create a new folder named </a:t>
            </a:r>
            <a:r>
              <a:rPr lang="en-US" sz="2400" b="0" i="1" strike="noStrike" spc="-1">
                <a:solidFill>
                  <a:srgbClr val="000000"/>
                </a:solidFill>
                <a:latin typeface="Calibri"/>
              </a:rPr>
              <a:t>goobsan-projects</a:t>
            </a:r>
            <a:r>
              <a:rPr lang="en-US" sz="2400" b="0" strike="noStrike" spc="-1">
                <a:solidFill>
                  <a:srgbClr val="000000"/>
                </a:solidFill>
                <a:latin typeface="Calibri"/>
              </a:rPr>
              <a:t> inside of my computer's </a:t>
            </a:r>
            <a:r>
              <a:rPr lang="en-US" sz="2400" b="0" i="1" strike="noStrike" spc="-1">
                <a:solidFill>
                  <a:srgbClr val="000000"/>
                </a:solidFill>
                <a:latin typeface="Calibri"/>
              </a:rPr>
              <a:t>Documents </a:t>
            </a:r>
            <a:r>
              <a:rPr lang="en-US" sz="2400" b="0" strike="noStrike" spc="-1">
                <a:solidFill>
                  <a:srgbClr val="000000"/>
                </a:solidFill>
                <a:latin typeface="Calibri"/>
              </a:rPr>
              <a:t>directory to hold all of the projects that I will create in class.</a:t>
            </a:r>
          </a:p>
          <a:p>
            <a:pPr>
              <a:lnSpc>
                <a:spcPct val="90000"/>
              </a:lnSpc>
              <a:spcBef>
                <a:spcPts val="1001"/>
              </a:spcBef>
              <a:tabLst>
                <a:tab pos="0" algn="l"/>
              </a:tabLst>
            </a:pPr>
            <a:endParaRPr lang="en-US" sz="2400" b="0" strike="noStrike" spc="-1">
              <a:solidFill>
                <a:srgbClr val="000000"/>
              </a:solidFill>
              <a:latin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Continue..</a:t>
            </a:r>
            <a:endParaRPr lang="en-US" sz="4400" b="0" strike="noStrike" spc="-1">
              <a:solidFill>
                <a:srgbClr val="000000"/>
              </a:solidFill>
              <a:latin typeface="Calibri"/>
            </a:endParaRPr>
          </a:p>
        </p:txBody>
      </p:sp>
      <p:sp>
        <p:nvSpPr>
          <p:cNvPr id="127"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Now we are located in our </a:t>
            </a:r>
            <a:r>
              <a:rPr lang="en-US" sz="2800" b="0" i="1" strike="noStrike" spc="-1">
                <a:solidFill>
                  <a:srgbClr val="000000"/>
                </a:solidFill>
                <a:latin typeface="Calibri"/>
              </a:rPr>
              <a:t> goobsan-projects </a:t>
            </a:r>
            <a:r>
              <a:rPr lang="en-US" sz="2800" b="0" strike="noStrike" spc="-1">
                <a:solidFill>
                  <a:srgbClr val="000000"/>
                </a:solidFill>
                <a:latin typeface="Calibri"/>
              </a:rPr>
              <a:t> directory, and we can add a new directory for this project. I am going to call this one </a:t>
            </a:r>
            <a:r>
              <a:rPr lang="en-US" sz="2800" b="0" i="1" strike="noStrike" spc="-1">
                <a:solidFill>
                  <a:srgbClr val="000000"/>
                </a:solidFill>
                <a:latin typeface="Calibri"/>
              </a:rPr>
              <a:t>hello-world</a:t>
            </a:r>
            <a:r>
              <a:rPr lang="en-US" sz="2800" b="0" strike="noStrike" spc="-1">
                <a:solidFill>
                  <a:srgbClr val="000000"/>
                </a:solidFill>
                <a:latin typeface="Calibri"/>
              </a:rPr>
              <a:t> (and just a bit of computer programming history for you: it's traditional to write some form of hello world as the first program or example you write in a new language).</a:t>
            </a:r>
          </a:p>
          <a:p>
            <a:pPr>
              <a:lnSpc>
                <a:spcPct val="90000"/>
              </a:lnSpc>
              <a:spcBef>
                <a:spcPts val="1001"/>
              </a:spcBef>
              <a:tabLst>
                <a:tab pos="0" algn="l"/>
              </a:tabLst>
            </a:pPr>
            <a:r>
              <a:rPr lang="en-US" sz="2800" b="0" strike="noStrike" spc="-1">
                <a:solidFill>
                  <a:srgbClr val="000000"/>
                </a:solidFill>
                <a:latin typeface="Calibri"/>
              </a:rPr>
              <a:t>$ mkdir hello-world</a:t>
            </a:r>
            <a:br/>
            <a:r>
              <a:rPr lang="en-US" sz="2800" b="0" strike="noStrike" spc="-1">
                <a:solidFill>
                  <a:srgbClr val="000000"/>
                </a:solidFill>
                <a:latin typeface="Calibri"/>
              </a:rPr>
              <a:t>$ cd hello-world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What you will learn from this Section</a:t>
            </a:r>
            <a:endParaRPr lang="en-US" sz="4400" b="0" strike="noStrike" spc="-1">
              <a:solidFill>
                <a:srgbClr val="000000"/>
              </a:solidFill>
              <a:latin typeface="Calibri"/>
            </a:endParaRPr>
          </a:p>
        </p:txBody>
      </p:sp>
      <p:sp>
        <p:nvSpPr>
          <p:cNvPr id="87"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Navigate the command line to access and create directories and files</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Use Git and GitHub to track the creation of static web pages</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Create a static webpage using HTML</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Style a static webpage using custom CSS rules in a linked stylesheet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Create a project README.md in Markdown</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Adapt a webpage for responsive design</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127"/>
          <p:cNvPicPr/>
          <p:nvPr/>
        </p:nvPicPr>
        <p:blipFill>
          <a:blip r:embed="rId2"/>
          <a:stretch/>
        </p:blipFill>
        <p:spPr>
          <a:xfrm>
            <a:off x="37080" y="38160"/>
            <a:ext cx="12033000" cy="676836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128"/>
          <p:cNvPicPr/>
          <p:nvPr/>
        </p:nvPicPr>
        <p:blipFill>
          <a:blip r:embed="rId2"/>
          <a:stretch/>
        </p:blipFill>
        <p:spPr>
          <a:xfrm>
            <a:off x="37080" y="38160"/>
            <a:ext cx="12215880" cy="687132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31" name="TextShape 2"/>
          <p:cNvSpPr txBox="1"/>
          <p:nvPr/>
        </p:nvSpPr>
        <p:spPr>
          <a:xfrm>
            <a:off x="838080" y="1825560"/>
            <a:ext cx="10515240" cy="4350960"/>
          </a:xfrm>
          <a:prstGeom prst="rect">
            <a:avLst/>
          </a:prstGeom>
          <a:noFill/>
          <a:ln>
            <a:noFill/>
          </a:ln>
        </p:spPr>
        <p:txBody>
          <a:bodyPr>
            <a:normAutofit fontScale="765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Now we are located inside of our new </a:t>
            </a:r>
            <a:r>
              <a:rPr lang="en-US" sz="2800" b="0" i="1" strike="noStrike" spc="-1">
                <a:solidFill>
                  <a:srgbClr val="000000"/>
                </a:solidFill>
                <a:latin typeface="Calibri"/>
              </a:rPr>
              <a:t>hello-world</a:t>
            </a:r>
            <a:r>
              <a:rPr lang="en-US" sz="2800" b="0" strike="noStrike" spc="-1">
                <a:solidFill>
                  <a:srgbClr val="000000"/>
                </a:solidFill>
                <a:latin typeface="Calibri"/>
              </a:rPr>
              <a:t> directory, and we can turn it into a Git repository. We do this by </a:t>
            </a:r>
            <a:r>
              <a:rPr lang="en-US" sz="2800" b="1" strike="noStrike" spc="-1">
                <a:solidFill>
                  <a:srgbClr val="000000"/>
                </a:solidFill>
                <a:latin typeface="Calibri"/>
              </a:rPr>
              <a:t>initializing</a:t>
            </a:r>
            <a:r>
              <a:rPr lang="en-US" sz="2800" b="0" strike="noStrike" spc="-1">
                <a:solidFill>
                  <a:srgbClr val="000000"/>
                </a:solidFill>
                <a:latin typeface="Calibri"/>
              </a:rPr>
              <a:t> Git inside of the directory (make sure that you do this inside of the </a:t>
            </a:r>
            <a:r>
              <a:rPr lang="en-US" sz="2800" b="0" i="1" strike="noStrike" spc="-1">
                <a:solidFill>
                  <a:srgbClr val="000000"/>
                </a:solidFill>
                <a:latin typeface="Calibri"/>
              </a:rPr>
              <a:t>hello-world</a:t>
            </a:r>
            <a:r>
              <a:rPr lang="en-US" sz="2800" b="0" strike="noStrike" spc="-1">
                <a:solidFill>
                  <a:srgbClr val="000000"/>
                </a:solidFill>
                <a:latin typeface="Calibri"/>
              </a:rPr>
              <a:t> directory! Remember, you can always see your location with $ pwd):</a:t>
            </a:r>
          </a:p>
          <a:p>
            <a:pPr>
              <a:lnSpc>
                <a:spcPct val="90000"/>
              </a:lnSpc>
              <a:spcBef>
                <a:spcPts val="1001"/>
              </a:spcBef>
              <a:tabLst>
                <a:tab pos="0" algn="l"/>
              </a:tabLst>
            </a:pPr>
            <a:r>
              <a:rPr lang="en-US" sz="2800" b="0" strike="noStrike" spc="-1">
                <a:solidFill>
                  <a:srgbClr val="000000"/>
                </a:solidFill>
                <a:latin typeface="Calibri"/>
              </a:rPr>
              <a:t>$ git init</a:t>
            </a:r>
          </a:p>
          <a:p>
            <a:pPr>
              <a:lnSpc>
                <a:spcPct val="90000"/>
              </a:lnSpc>
              <a:spcBef>
                <a:spcPts val="1001"/>
              </a:spcBef>
              <a:tabLst>
                <a:tab pos="0" algn="l"/>
              </a:tabLst>
            </a:pPr>
            <a:r>
              <a:rPr lang="en-US" sz="2800" b="0" strike="noStrike" spc="-1">
                <a:solidFill>
                  <a:srgbClr val="000000"/>
                </a:solidFill>
                <a:latin typeface="Calibri"/>
              </a:rPr>
              <a:t>Initialized empty Git repository in /Documents/moringa-school-projects/hello-world/.git/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As the confirmation message reads, the Git repository has been initialized inside of a directory named </a:t>
            </a:r>
            <a:r>
              <a:rPr lang="en-US" sz="2800" b="0" i="1" strike="noStrike" spc="-1">
                <a:solidFill>
                  <a:srgbClr val="000000"/>
                </a:solidFill>
                <a:latin typeface="Calibri"/>
              </a:rPr>
              <a:t>.git</a:t>
            </a:r>
            <a:r>
              <a:rPr lang="en-US" sz="2800" b="0" strike="noStrike" spc="-1">
                <a:solidFill>
                  <a:srgbClr val="000000"/>
                </a:solidFill>
                <a:latin typeface="Calibri"/>
              </a:rPr>
              <a:t>. But when we try to list the contents of </a:t>
            </a:r>
            <a:r>
              <a:rPr lang="en-US" sz="2800" b="0" i="1" strike="noStrike" spc="-1">
                <a:solidFill>
                  <a:srgbClr val="000000"/>
                </a:solidFill>
                <a:latin typeface="Calibri"/>
              </a:rPr>
              <a:t>hello-world</a:t>
            </a:r>
            <a:r>
              <a:rPr lang="en-US" sz="2800" b="0" strike="noStrike" spc="-1">
                <a:solidFill>
                  <a:srgbClr val="000000"/>
                </a:solidFill>
                <a:latin typeface="Calibri"/>
              </a:rPr>
              <a:t>) with $ ls, where is it?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Directories that being with . are </a:t>
            </a:r>
            <a:r>
              <a:rPr lang="en-US" sz="2800" b="1" strike="noStrike" spc="-1">
                <a:solidFill>
                  <a:srgbClr val="000000"/>
                </a:solidFill>
                <a:latin typeface="Calibri"/>
              </a:rPr>
              <a:t>hidden</a:t>
            </a:r>
            <a:r>
              <a:rPr lang="en-US" sz="2800" b="0" strike="noStrike" spc="-1">
                <a:solidFill>
                  <a:srgbClr val="000000"/>
                </a:solidFill>
                <a:latin typeface="Calibri"/>
              </a:rPr>
              <a:t> directories, which means that they do not show up with the $ ls command. To view hidden files, we need to use the -a option like this, which stands for "all":</a:t>
            </a:r>
          </a:p>
          <a:p>
            <a:pPr>
              <a:lnSpc>
                <a:spcPct val="90000"/>
              </a:lnSpc>
              <a:spcBef>
                <a:spcPts val="1001"/>
              </a:spcBef>
              <a:tabLst>
                <a:tab pos="0" algn="l"/>
              </a:tabLst>
            </a:pPr>
            <a:r>
              <a:rPr lang="en-US" sz="2800" b="0" strike="noStrike" spc="-1">
                <a:solidFill>
                  <a:srgbClr val="000000"/>
                </a:solidFill>
                <a:latin typeface="Calibri"/>
              </a:rPr>
              <a:t>$ ls -a </a:t>
            </a:r>
          </a:p>
          <a:p>
            <a:pPr>
              <a:lnSpc>
                <a:spcPct val="90000"/>
              </a:lnSpc>
              <a:spcBef>
                <a:spcPts val="1001"/>
              </a:spcBef>
              <a:tabLst>
                <a:tab pos="0" algn="l"/>
              </a:tabLst>
            </a:pPr>
            <a:r>
              <a:rPr lang="en-US" sz="2800" b="0" strike="noStrike" spc="-1">
                <a:solidFill>
                  <a:srgbClr val="000000"/>
                </a:solidFill>
                <a:latin typeface="Calibri"/>
              </a:rPr>
              <a:t>.git</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1"/>
          <p:cNvPicPr/>
          <p:nvPr/>
        </p:nvPicPr>
        <p:blipFill>
          <a:blip r:embed="rId2"/>
          <a:stretch/>
        </p:blipFill>
        <p:spPr>
          <a:xfrm>
            <a:off x="37080" y="0"/>
            <a:ext cx="12155040" cy="683712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p:cNvPicPr/>
          <p:nvPr/>
        </p:nvPicPr>
        <p:blipFill>
          <a:blip r:embed="rId2"/>
          <a:stretch/>
        </p:blipFill>
        <p:spPr>
          <a:xfrm>
            <a:off x="37080" y="0"/>
            <a:ext cx="12124440" cy="681984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35" name="TextShape 2"/>
          <p:cNvSpPr txBox="1"/>
          <p:nvPr/>
        </p:nvSpPr>
        <p:spPr>
          <a:xfrm>
            <a:off x="838080" y="1825560"/>
            <a:ext cx="10515240" cy="4350960"/>
          </a:xfrm>
          <a:prstGeom prst="rect">
            <a:avLst/>
          </a:prstGeom>
          <a:noFill/>
          <a:ln>
            <a:noFill/>
          </a:ln>
        </p:spPr>
        <p:txBody>
          <a:bodyPr>
            <a:normAutofit fontScale="91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a:t>
            </a:r>
            <a:r>
              <a:rPr lang="en-US" sz="2800" b="0" i="1" strike="noStrike" spc="-1">
                <a:solidFill>
                  <a:srgbClr val="000000"/>
                </a:solidFill>
                <a:latin typeface="Calibri"/>
              </a:rPr>
              <a:t>.git</a:t>
            </a:r>
            <a:r>
              <a:rPr lang="en-US" sz="2800" b="0" strike="noStrike" spc="-1">
                <a:solidFill>
                  <a:srgbClr val="000000"/>
                </a:solidFill>
                <a:latin typeface="Calibri"/>
              </a:rPr>
              <a:t> directory is where all of the changes we make to our project will be tracked. Whenever we add, edit, or delete files, Git will be keeping track of those changes in here. This is actually why the </a:t>
            </a:r>
            <a:r>
              <a:rPr lang="en-US" sz="2800" b="0" i="1" strike="noStrike" spc="-1">
                <a:solidFill>
                  <a:srgbClr val="000000"/>
                </a:solidFill>
                <a:latin typeface="Calibri"/>
              </a:rPr>
              <a:t>.git</a:t>
            </a:r>
            <a:r>
              <a:rPr lang="en-US" sz="2800" b="0" strike="noStrike" spc="-1">
                <a:solidFill>
                  <a:srgbClr val="000000"/>
                </a:solidFill>
                <a:latin typeface="Calibri"/>
              </a:rPr>
              <a:t> directory is hidden in the first place</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Create an empty file in the project directory named </a:t>
            </a:r>
            <a:r>
              <a:rPr lang="en-US" sz="2800" b="0" i="1" strike="noStrike" spc="-1">
                <a:solidFill>
                  <a:srgbClr val="000000"/>
                </a:solidFill>
                <a:latin typeface="Calibri"/>
              </a:rPr>
              <a:t>hello-world.html</a:t>
            </a:r>
            <a:r>
              <a:rPr lang="en-US" sz="2800" b="0" strike="noStrike" spc="-1">
                <a:solidFill>
                  <a:srgbClr val="000000"/>
                </a:solidFill>
                <a:latin typeface="Calibri"/>
              </a:rPr>
              <a:t>:</a:t>
            </a:r>
          </a:p>
          <a:p>
            <a:pPr>
              <a:lnSpc>
                <a:spcPct val="90000"/>
              </a:lnSpc>
              <a:spcBef>
                <a:spcPts val="1001"/>
              </a:spcBef>
              <a:tabLst>
                <a:tab pos="0" algn="l"/>
              </a:tabLst>
            </a:pPr>
            <a:r>
              <a:rPr lang="en-US" sz="2800" b="0" strike="noStrike" spc="-1">
                <a:solidFill>
                  <a:srgbClr val="000000"/>
                </a:solidFill>
                <a:latin typeface="Calibri"/>
              </a:rPr>
              <a:t>$ touch hello-world.html</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Now open the project in Atom using the following command:</a:t>
            </a:r>
          </a:p>
          <a:p>
            <a:pPr>
              <a:lnSpc>
                <a:spcPct val="90000"/>
              </a:lnSpc>
              <a:spcBef>
                <a:spcPts val="1001"/>
              </a:spcBef>
              <a:tabLst>
                <a:tab pos="0" algn="l"/>
              </a:tabLst>
            </a:pPr>
            <a:r>
              <a:rPr lang="en-US" sz="2800" b="0" strike="noStrike" spc="-1">
                <a:solidFill>
                  <a:srgbClr val="000000"/>
                </a:solidFill>
                <a:latin typeface="Calibri"/>
              </a:rPr>
              <a:t>$ atom .</a:t>
            </a:r>
          </a:p>
          <a:p>
            <a:pPr>
              <a:lnSpc>
                <a:spcPct val="90000"/>
              </a:lnSpc>
              <a:spcBef>
                <a:spcPts val="1001"/>
              </a:spcBef>
              <a:tabLst>
                <a:tab pos="0" algn="l"/>
              </a:tabLst>
            </a:pPr>
            <a:r>
              <a:rPr lang="en-US" sz="2800" b="0" strike="noStrike" spc="-1">
                <a:solidFill>
                  <a:srgbClr val="000000"/>
                </a:solidFill>
                <a:latin typeface="Calibri"/>
              </a:rPr>
              <a:t>The $ atom command tells the computer to open anything that follows it in Atom. The . means current directory, so the entire directory should open up in Atom.</a:t>
            </a:r>
          </a:p>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5"/>
          <p:cNvPicPr/>
          <p:nvPr/>
        </p:nvPicPr>
        <p:blipFill>
          <a:blip r:embed="rId2"/>
          <a:stretch/>
        </p:blipFill>
        <p:spPr>
          <a:xfrm>
            <a:off x="0" y="0"/>
            <a:ext cx="12070080" cy="678924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38" name="TextShape 2"/>
          <p:cNvSpPr txBox="1"/>
          <p:nvPr/>
        </p:nvSpPr>
        <p:spPr>
          <a:xfrm>
            <a:off x="838080" y="1825560"/>
            <a:ext cx="10515240" cy="4350960"/>
          </a:xfrm>
          <a:prstGeom prst="rect">
            <a:avLst/>
          </a:prstGeom>
          <a:noFill/>
          <a:ln>
            <a:noFill/>
          </a:ln>
        </p:spPr>
        <p:txBody>
          <a:bodyPr>
            <a:normAutofit fontScale="89000" lnSpcReduction="20000"/>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We can see what Git is doing with our files with $ git status:</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a </a:t>
            </a:r>
            <a:r>
              <a:rPr lang="en-US" sz="2800" b="1" strike="noStrike" spc="-1" dirty="0">
                <a:solidFill>
                  <a:srgbClr val="000000"/>
                </a:solidFill>
                <a:latin typeface="Calibri"/>
              </a:rPr>
              <a:t>commit</a:t>
            </a:r>
            <a:r>
              <a:rPr lang="en-US" sz="2800" b="0" strike="noStrike" spc="-1" dirty="0">
                <a:solidFill>
                  <a:srgbClr val="000000"/>
                </a:solidFill>
                <a:latin typeface="Calibri"/>
              </a:rPr>
              <a:t> is a record of what files you have changed since the last time you made a commit. A commit is like </a:t>
            </a:r>
            <a:r>
              <a:rPr lang="en-US" sz="2800" b="1" strike="noStrike" spc="-1" dirty="0">
                <a:solidFill>
                  <a:srgbClr val="000000"/>
                </a:solidFill>
                <a:latin typeface="Calibri"/>
              </a:rPr>
              <a:t>a save point</a:t>
            </a:r>
            <a:r>
              <a:rPr lang="en-US" sz="2800" b="0" strike="noStrike" spc="-1" dirty="0">
                <a:solidFill>
                  <a:srgbClr val="000000"/>
                </a:solidFill>
                <a:latin typeface="Calibri"/>
              </a:rPr>
              <a:t>, and we want to make a commit when we've made a notable change or addition to a project. Commits narrate the development of a project and allow you to go back to the state of a project at any point.</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So, how do you tell Git which files to put into a commit? This is where the </a:t>
            </a:r>
            <a:r>
              <a:rPr lang="en-US" sz="2800" b="1" strike="noStrike" spc="-1" dirty="0">
                <a:solidFill>
                  <a:srgbClr val="000000"/>
                </a:solidFill>
                <a:latin typeface="Calibri"/>
              </a:rPr>
              <a:t>staging environment </a:t>
            </a:r>
            <a:r>
              <a:rPr lang="en-US" sz="2800" b="0" strike="noStrike" spc="-1" dirty="0">
                <a:solidFill>
                  <a:srgbClr val="000000"/>
                </a:solidFill>
                <a:latin typeface="Calibri"/>
              </a:rPr>
              <a:t>comes in. As we just saw, when you make changes to a repo, Git notices that a file has changed but won't do anything with it.</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To add a file to a commit, we first need to add it to the staging environment. To do this, we can use the $ git add &lt;filename&gt; command. Here is how we add </a:t>
            </a:r>
            <a:r>
              <a:rPr lang="en-US" sz="2800" b="0" i="1" strike="noStrike" spc="-1" dirty="0">
                <a:solidFill>
                  <a:srgbClr val="000000"/>
                </a:solidFill>
                <a:latin typeface="Calibri"/>
              </a:rPr>
              <a:t>hello-</a:t>
            </a:r>
            <a:r>
              <a:rPr lang="en-US" sz="2800" b="0" i="1" strike="noStrike" spc="-1" dirty="0" err="1">
                <a:solidFill>
                  <a:srgbClr val="000000"/>
                </a:solidFill>
                <a:latin typeface="Calibri"/>
              </a:rPr>
              <a:t>world.html</a:t>
            </a:r>
            <a:r>
              <a:rPr lang="en-US" sz="2800" b="0" strike="noStrike" spc="-1" dirty="0">
                <a:solidFill>
                  <a:srgbClr val="000000"/>
                </a:solidFill>
                <a:latin typeface="Calibri"/>
              </a:rPr>
              <a:t>:</a:t>
            </a:r>
          </a:p>
          <a:p>
            <a:pPr>
              <a:lnSpc>
                <a:spcPct val="90000"/>
              </a:lnSpc>
              <a:spcBef>
                <a:spcPts val="1001"/>
              </a:spcBef>
              <a:tabLst>
                <a:tab pos="0" algn="l"/>
              </a:tabLst>
            </a:pPr>
            <a:r>
              <a:rPr lang="en-US" sz="2800" b="0" strike="noStrike" spc="-1" dirty="0">
                <a:solidFill>
                  <a:srgbClr val="000000"/>
                </a:solidFill>
                <a:latin typeface="Calibri"/>
              </a:rPr>
              <a:t>$ git add hello-</a:t>
            </a:r>
            <a:r>
              <a:rPr lang="en-US" sz="2800" b="0" strike="noStrike" spc="-1" dirty="0" err="1">
                <a:solidFill>
                  <a:srgbClr val="000000"/>
                </a:solidFill>
                <a:latin typeface="Calibri"/>
              </a:rPr>
              <a:t>world.html</a:t>
            </a:r>
            <a:r>
              <a:rPr lang="en-US" sz="2800" b="0" strike="noStrike" spc="-1" dirty="0">
                <a:solidFill>
                  <a:srgbClr val="000000"/>
                </a:solidFill>
                <a:latin typeface="Calibri"/>
              </a:rPr>
              <a:t> or git add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p:nvPr/>
        </p:nvPicPr>
        <p:blipFill>
          <a:blip r:embed="rId2"/>
          <a:stretch/>
        </p:blipFill>
        <p:spPr>
          <a:xfrm>
            <a:off x="0" y="0"/>
            <a:ext cx="12161520" cy="6840720"/>
          </a:xfrm>
          <a:prstGeom prst="rect">
            <a:avLst/>
          </a:prstGeom>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p:cNvPicPr/>
          <p:nvPr/>
        </p:nvPicPr>
        <p:blipFill>
          <a:blip r:embed="rId2"/>
          <a:stretch/>
        </p:blipFill>
        <p:spPr>
          <a:xfrm>
            <a:off x="-19440" y="2880"/>
            <a:ext cx="12211560" cy="686880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Week1 Project Objectives</a:t>
            </a:r>
            <a:br/>
            <a:endParaRPr lang="en-US" sz="4400" b="0" strike="noStrike" spc="-1">
              <a:solidFill>
                <a:srgbClr val="000000"/>
              </a:solidFill>
              <a:latin typeface="Calibri"/>
            </a:endParaRPr>
          </a:p>
        </p:txBody>
      </p:sp>
      <p:sp>
        <p:nvSpPr>
          <p:cNvPr id="89" name="TextShape 2"/>
          <p:cNvSpPr txBox="1"/>
          <p:nvPr/>
        </p:nvSpPr>
        <p:spPr>
          <a:xfrm>
            <a:off x="838080" y="1825560"/>
            <a:ext cx="10515240" cy="4350960"/>
          </a:xfrm>
          <a:prstGeom prst="rect">
            <a:avLst/>
          </a:prstGeom>
          <a:noFill/>
          <a:ln>
            <a:noFill/>
          </a:ln>
        </p:spPr>
        <p:txBody>
          <a:bodyPr>
            <a:normAutofit fontScale="925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Use the most common HTML tags: </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p, h, ul, ol, li, em, strong, a, img, div, span</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Implement standard indentation and spacing conventions of HTML</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Make Git commits regularly with clear messages that finish the phrase "It will…"</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Add a README to the GitHub repository that includes: </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Author name</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Project or program name</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Description of program</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Program setup instructions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Link to live version of site on GitHub Pages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Copyright and license information</a:t>
            </a:r>
          </a:p>
          <a:p>
            <a:pPr>
              <a:lnSpc>
                <a:spcPct val="90000"/>
              </a:lnSpc>
              <a:spcBef>
                <a:spcPts val="1001"/>
              </a:spcBef>
              <a:tabLst>
                <a:tab pos="0" algn="l"/>
              </a:tabLst>
            </a:pPr>
            <a:endParaRPr lang="en-US" sz="2400" b="0" strike="noStrike" spc="-1">
              <a:solidFill>
                <a:srgbClr val="000000"/>
              </a:solidFill>
              <a:latin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42" name="TextShape 2"/>
          <p:cNvSpPr txBox="1"/>
          <p:nvPr/>
        </p:nvSpPr>
        <p:spPr>
          <a:xfrm>
            <a:off x="838080" y="1825560"/>
            <a:ext cx="10515240" cy="4350960"/>
          </a:xfrm>
          <a:prstGeom prst="rect">
            <a:avLst/>
          </a:prstGeom>
          <a:noFill/>
          <a:ln>
            <a:noFill/>
          </a:ln>
        </p:spPr>
        <p:txBody>
          <a:bodyPr>
            <a:normAutofit fontScale="795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Once you've used the git add command to add all the files you went to the staging environment, you can then tell Git to package them into a commit using the git commit command. Let's do that now.</a:t>
            </a:r>
          </a:p>
          <a:p>
            <a:pPr>
              <a:lnSpc>
                <a:spcPct val="90000"/>
              </a:lnSpc>
              <a:spcBef>
                <a:spcPts val="1001"/>
              </a:spcBef>
              <a:tabLst>
                <a:tab pos="0" algn="l"/>
              </a:tabLst>
            </a:pPr>
            <a:r>
              <a:rPr lang="en-US" sz="2800" b="0" strike="noStrike" spc="-1">
                <a:solidFill>
                  <a:srgbClr val="000000"/>
                </a:solidFill>
                <a:latin typeface="Calibri"/>
              </a:rPr>
              <a:t>$ git commit -m "Add initial hello world page”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To make a commit, we use the git commit command followed by the -m option (for "message"), followed by a short message describing the commit.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For consistency, commit messages should be in present tense and describe the change(s) made. As a rule of thumb, they should complete the phrase, "This commit will...". So when we look back at our commit history, we know that this commit will "add initial hello world page".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We can look at our Git commit history with the git log command:</a:t>
            </a:r>
          </a:p>
          <a:p>
            <a:pPr>
              <a:lnSpc>
                <a:spcPct val="90000"/>
              </a:lnSpc>
              <a:spcBef>
                <a:spcPts val="1001"/>
              </a:spcBef>
              <a:tabLst>
                <a:tab pos="0" algn="l"/>
              </a:tabLst>
            </a:pPr>
            <a:r>
              <a:rPr lang="en-US" sz="2800" b="0" strike="noStrike" spc="-1">
                <a:solidFill>
                  <a:srgbClr val="000000"/>
                </a:solidFill>
                <a:latin typeface="Calibri"/>
              </a:rPr>
              <a:t>$ git log  and make this a little easier to read by adding the --oneline </a:t>
            </a:r>
          </a:p>
          <a:p>
            <a:pPr>
              <a:lnSpc>
                <a:spcPct val="90000"/>
              </a:lnSpc>
              <a:spcBef>
                <a:spcPts val="1001"/>
              </a:spcBef>
              <a:tabLst>
                <a:tab pos="0" algn="l"/>
              </a:tabLst>
            </a:pPr>
            <a:r>
              <a:rPr lang="en-US" sz="2800" b="0" strike="noStrike" spc="-1">
                <a:solidFill>
                  <a:srgbClr val="000000"/>
                </a:solidFill>
                <a:latin typeface="Calibri"/>
              </a:rPr>
              <a:t>$ git log --oneline</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p:cNvPicPr/>
          <p:nvPr/>
        </p:nvPicPr>
        <p:blipFill>
          <a:blip r:embed="rId2"/>
          <a:stretch/>
        </p:blipFill>
        <p:spPr>
          <a:xfrm>
            <a:off x="-13320" y="2880"/>
            <a:ext cx="12266280" cy="689940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143"/>
          <p:cNvPicPr/>
          <p:nvPr/>
        </p:nvPicPr>
        <p:blipFill>
          <a:blip r:embed="rId2"/>
          <a:stretch/>
        </p:blipFill>
        <p:spPr>
          <a:xfrm>
            <a:off x="-18360" y="2160"/>
            <a:ext cx="12210480" cy="686844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Picture 144"/>
          <p:cNvPicPr/>
          <p:nvPr/>
        </p:nvPicPr>
        <p:blipFill>
          <a:blip r:embed="rId2"/>
          <a:stretch/>
        </p:blipFill>
        <p:spPr>
          <a:xfrm>
            <a:off x="0" y="-16560"/>
            <a:ext cx="12222000" cy="687456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Remote repositories on GitHub</a:t>
            </a:r>
            <a:endParaRPr lang="en-US" sz="4400" b="0" strike="noStrike" spc="-1">
              <a:solidFill>
                <a:srgbClr val="000000"/>
              </a:solidFill>
              <a:latin typeface="Calibri"/>
            </a:endParaRPr>
          </a:p>
        </p:txBody>
      </p:sp>
      <p:sp>
        <p:nvSpPr>
          <p:cNvPr id="147"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So far, our code only exists on the machines where they were written. We have been tracking our changes in a </a:t>
            </a:r>
            <a:r>
              <a:rPr lang="en-US" sz="2800" b="1" strike="noStrike" spc="-1">
                <a:solidFill>
                  <a:srgbClr val="000000"/>
                </a:solidFill>
                <a:latin typeface="Calibri"/>
              </a:rPr>
              <a:t>local</a:t>
            </a:r>
            <a:r>
              <a:rPr lang="en-US" sz="2800" b="0" strike="noStrike" spc="-1">
                <a:solidFill>
                  <a:srgbClr val="000000"/>
                </a:solidFill>
                <a:latin typeface="Calibri"/>
              </a:rPr>
              <a:t> Git repository, which is the .git directory we've seen. However, it would be good to have a copy of our work backed up online, especially when our projects grow in size and have real-world implications. More importantly, we will need some way of collaborating with others on our work. When we want to push our work to the world, we will push it to a </a:t>
            </a:r>
            <a:r>
              <a:rPr lang="en-US" sz="2800" b="1" strike="noStrike" spc="-1">
                <a:solidFill>
                  <a:srgbClr val="000000"/>
                </a:solidFill>
                <a:latin typeface="Calibri"/>
              </a:rPr>
              <a:t>remote</a:t>
            </a:r>
            <a:r>
              <a:rPr lang="en-US" sz="2800" b="0" strike="noStrike" spc="-1">
                <a:solidFill>
                  <a:srgbClr val="000000"/>
                </a:solidFill>
                <a:latin typeface="Calibri"/>
              </a:rPr>
              <a:t> repository on GitHub. In this Section, we will explore GitHub and how to use it.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49"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What do we mean when we say local and remote? When we work on a repository that we can only access from the computer on which it is saved, we call this a local repository. All the code we have written so far has been written locally. If we want to work on the project from another device, we won't be able to access it. A remote repository, on the other hand, is a repository that is saved in a location outside of the computer where it was created, but still accessible by that computer (and other computers as well). At Moringa School, we will generally be saving our work to remote repositories.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51" name="TextShape 2"/>
          <p:cNvSpPr txBox="1"/>
          <p:nvPr/>
        </p:nvSpPr>
        <p:spPr>
          <a:xfrm>
            <a:off x="838080" y="1623960"/>
            <a:ext cx="10515240" cy="4869000"/>
          </a:xfrm>
          <a:prstGeom prst="rect">
            <a:avLst/>
          </a:prstGeom>
          <a:noFill/>
          <a:ln>
            <a:noFill/>
          </a:ln>
        </p:spPr>
        <p:txBody>
          <a:bodyPr>
            <a:normAutofit fontScale="77500" lnSpcReduction="20000"/>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Let's start by pushing our local repository to a remote repository on GitHub.</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The first thing we need to do is create the remote repository on GitHub. Each partner needs to create a repository on their own GitHub account. Both remote repositories will link to the same local repository, but this will give each of you a personal record of the project.</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Once you're logged in, click the </a:t>
            </a:r>
            <a:r>
              <a:rPr lang="en-US" sz="2800" b="0" i="1" strike="noStrike" spc="-1" dirty="0">
                <a:solidFill>
                  <a:srgbClr val="000000"/>
                </a:solidFill>
                <a:latin typeface="Calibri"/>
              </a:rPr>
              <a:t>New Repository</a:t>
            </a:r>
            <a:r>
              <a:rPr lang="en-US" sz="2800" b="0" strike="noStrike" spc="-1" dirty="0">
                <a:solidFill>
                  <a:srgbClr val="000000"/>
                </a:solidFill>
                <a:latin typeface="Calibri"/>
              </a:rPr>
              <a:t> button,</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After New Repository is created </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With this empty repository in place, we can push our locally-stored code to the new remote location.</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First, we need to tell our local repository that a remote repository even exists somewhere online. We do this by adding it to Git's record. Just like Git wouldn't do anything with our files until we used git add, it won't acknowledge our remote repository yet, either.</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To tell the repository about the remote location, we use the git remote add command like this:</a:t>
            </a:r>
          </a:p>
          <a:p>
            <a:pPr>
              <a:lnSpc>
                <a:spcPct val="90000"/>
              </a:lnSpc>
              <a:spcBef>
                <a:spcPts val="1001"/>
              </a:spcBef>
              <a:tabLst>
                <a:tab pos="0" algn="l"/>
              </a:tabLst>
            </a:pPr>
            <a:r>
              <a:rPr lang="en-US" sz="2800" b="0" strike="noStrike" spc="-1" dirty="0">
                <a:solidFill>
                  <a:srgbClr val="000000"/>
                </a:solidFill>
                <a:latin typeface="Calibri"/>
              </a:rPr>
              <a:t>$ git remote add origin https://</a:t>
            </a:r>
            <a:r>
              <a:rPr lang="en-US" sz="2800" b="0" strike="noStrike" spc="-1" dirty="0" err="1">
                <a:solidFill>
                  <a:srgbClr val="000000"/>
                </a:solidFill>
                <a:latin typeface="Calibri"/>
              </a:rPr>
              <a:t>github.com</a:t>
            </a:r>
            <a:r>
              <a:rPr lang="en-US" sz="2800" b="0" strike="noStrike" spc="-1" dirty="0">
                <a:solidFill>
                  <a:srgbClr val="000000"/>
                </a:solidFill>
                <a:latin typeface="Calibri"/>
              </a:rPr>
              <a:t>/</a:t>
            </a:r>
            <a:r>
              <a:rPr lang="en-US" sz="2800" b="0" strike="noStrike" spc="-1" dirty="0" err="1">
                <a:solidFill>
                  <a:srgbClr val="000000"/>
                </a:solidFill>
                <a:latin typeface="Calibri"/>
              </a:rPr>
              <a:t>goobsan</a:t>
            </a:r>
            <a:r>
              <a:rPr lang="en-US" sz="2800" b="0" strike="noStrike" spc="-1" dirty="0">
                <a:solidFill>
                  <a:srgbClr val="000000"/>
                </a:solidFill>
                <a:latin typeface="Calibri"/>
              </a:rPr>
              <a:t>/hello-</a:t>
            </a:r>
            <a:r>
              <a:rPr lang="en-US" sz="2800" b="0" strike="noStrike" spc="-1" dirty="0" err="1">
                <a:solidFill>
                  <a:srgbClr val="000000"/>
                </a:solidFill>
                <a:latin typeface="Calibri"/>
              </a:rPr>
              <a:t>world.git</a:t>
            </a:r>
            <a:endParaRPr lang="en-US" sz="2800" b="0" strike="noStrike" spc="-1" dirty="0">
              <a:solidFill>
                <a:srgbClr val="000000"/>
              </a:solidFill>
              <a:latin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151"/>
          <p:cNvPicPr/>
          <p:nvPr/>
        </p:nvPicPr>
        <p:blipFill>
          <a:blip r:embed="rId2"/>
          <a:stretch/>
        </p:blipFill>
        <p:spPr>
          <a:xfrm>
            <a:off x="1080" y="18720"/>
            <a:ext cx="12160440" cy="684000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p:nvPr/>
        </p:nvPicPr>
        <p:blipFill>
          <a:blip r:embed="rId2"/>
          <a:stretch/>
        </p:blipFill>
        <p:spPr>
          <a:xfrm>
            <a:off x="2880" y="2160"/>
            <a:ext cx="12188880" cy="685584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55" name="TextShape 2"/>
          <p:cNvSpPr txBox="1"/>
          <p:nvPr/>
        </p:nvSpPr>
        <p:spPr>
          <a:xfrm>
            <a:off x="838080" y="1825560"/>
            <a:ext cx="10515240" cy="4350960"/>
          </a:xfrm>
          <a:prstGeom prst="rect">
            <a:avLst/>
          </a:prstGeom>
          <a:noFill/>
          <a:ln>
            <a:noFill/>
          </a:ln>
        </p:spPr>
        <p:txBody>
          <a:bodyPr>
            <a:normAutofit fontScale="675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Now Git knows that there is a remote repository, and it's where you want your local repository changes to go. To confirm that Git has done this successfully, run this command:</a:t>
            </a:r>
          </a:p>
          <a:p>
            <a:pPr>
              <a:lnSpc>
                <a:spcPct val="90000"/>
              </a:lnSpc>
              <a:spcBef>
                <a:spcPts val="1001"/>
              </a:spcBef>
              <a:tabLst>
                <a:tab pos="0" algn="l"/>
              </a:tabLst>
            </a:pPr>
            <a:r>
              <a:rPr lang="en-US" sz="2800" b="0" strike="noStrike" spc="-1">
                <a:solidFill>
                  <a:srgbClr val="000000"/>
                </a:solidFill>
                <a:latin typeface="Calibri"/>
              </a:rPr>
              <a:t>$ git remote –v</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The -v option will give you a list of all of the remote repositories that your local repository knows about. There's one repository and it’s listed twice, which means it is available to push information to and to fetch information from. If both you and your partner have added remote repositories, then both repositories should be listed.</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Before Push we will create ssh-keygen for our github account </a:t>
            </a:r>
          </a:p>
          <a:p>
            <a:r>
              <a:rPr lang="en-US" sz="2800" b="0" strike="noStrike" spc="-1">
                <a:solidFill>
                  <a:srgbClr val="222222"/>
                </a:solidFill>
                <a:latin typeface="Arial;Helvetica"/>
                <a:ea typeface="Noto Sans CJK SC"/>
              </a:rPr>
              <a:t>ssh-keygen -t rsa -b 4096 -C "</a:t>
            </a:r>
            <a:r>
              <a:rPr lang="en-US" sz="2800" b="0" strike="noStrike" spc="-1">
                <a:solidFill>
                  <a:srgbClr val="000000"/>
                </a:solidFill>
                <a:latin typeface="Calibri"/>
                <a:ea typeface="Noto Sans CJK SC"/>
                <a:hlinkClick r:id="rId2"/>
              </a:rPr>
              <a:t>goobsangroup@gmail.com</a:t>
            </a:r>
            <a:r>
              <a:rPr lang="en-US" sz="2800" b="0" strike="noStrike" spc="-1">
                <a:solidFill>
                  <a:srgbClr val="222222"/>
                </a:solidFill>
                <a:latin typeface="Arial;Helvetica"/>
                <a:ea typeface="Noto Sans CJK SC"/>
              </a:rPr>
              <a:t>" </a:t>
            </a:r>
            <a:br/>
            <a:r>
              <a:rPr lang="en-US" sz="2800" b="0" strike="noStrike" spc="-1">
                <a:solidFill>
                  <a:srgbClr val="222222"/>
                </a:solidFill>
                <a:latin typeface="Arial;Helvetica"/>
                <a:ea typeface="Noto Sans CJK SC"/>
              </a:rPr>
              <a:t>eval $(ssh-agent -s) </a:t>
            </a:r>
            <a:br/>
            <a:r>
              <a:rPr lang="en-US" sz="2800" b="0" strike="noStrike" spc="-1">
                <a:solidFill>
                  <a:srgbClr val="222222"/>
                </a:solidFill>
                <a:latin typeface="Arial;Helvetica"/>
                <a:ea typeface="Noto Sans CJK SC"/>
              </a:rPr>
              <a:t>ssh-add /root/.ssh/id_rsa.pub </a:t>
            </a:r>
            <a:br/>
            <a:r>
              <a:rPr lang="en-US" sz="2800" b="0" strike="noStrike" spc="-1">
                <a:solidFill>
                  <a:srgbClr val="222222"/>
                </a:solidFill>
                <a:latin typeface="Arial;Helvetica"/>
                <a:ea typeface="Noto Sans CJK SC"/>
              </a:rPr>
              <a:t>cat /Users/hafsasaidali/.ssh/id_rsa.pub</a:t>
            </a:r>
            <a:endParaRPr lang="en-US" sz="2800" b="0" strike="noStrike" spc="-1">
              <a:solidFill>
                <a:srgbClr val="000000"/>
              </a:solidFill>
              <a:latin typeface="Calibri"/>
            </a:endParaRPr>
          </a:p>
          <a:p>
            <a:pPr>
              <a:lnSpc>
                <a:spcPct val="90000"/>
              </a:lnSpc>
              <a:spcBef>
                <a:spcPts val="1001"/>
              </a:spcBef>
              <a:tabLst>
                <a:tab pos="0" algn="l"/>
              </a:tabLst>
            </a:pPr>
            <a:r>
              <a:rPr lang="en-US" sz="2800" b="0" strike="noStrike" spc="-1">
                <a:solidFill>
                  <a:srgbClr val="000000"/>
                </a:solidFill>
                <a:latin typeface="Calibri"/>
                <a:ea typeface="Noto Sans CJK SC"/>
              </a:rPr>
              <a:t>We are finally ready to push our code from local to remote. In other words, we will be copying it from our machine to the location on GitHub. To do this, we will use the git push command:</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git push origin master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Command Line Interaction</a:t>
            </a:r>
            <a:endParaRPr lang="en-US" sz="4400" b="0" strike="noStrike" spc="-1">
              <a:solidFill>
                <a:srgbClr val="000000"/>
              </a:solidFill>
              <a:latin typeface="Calibri"/>
            </a:endParaRPr>
          </a:p>
        </p:txBody>
      </p:sp>
      <p:sp>
        <p:nvSpPr>
          <p:cNvPr id="91" name="TextShape 2"/>
          <p:cNvSpPr txBox="1"/>
          <p:nvPr/>
        </p:nvSpPr>
        <p:spPr>
          <a:xfrm>
            <a:off x="838080" y="1825560"/>
            <a:ext cx="10515240" cy="4350960"/>
          </a:xfrm>
          <a:prstGeom prst="rect">
            <a:avLst/>
          </a:prstGeom>
          <a:noFill/>
          <a:ln>
            <a:noFill/>
          </a:ln>
        </p:spPr>
        <p:txBody>
          <a:bodyPr>
            <a:normAutofit fontScale="890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One of the first tools every developer needs to get familiar with is the terminal. No matter which language you use, you will be using the terminal a lot. As a person new to programming, using the terminal interface of a computer may be something you'll do for the first time in this lesson.</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When you open up your computer and want to access a file or program, it's likely that you do this using a </a:t>
            </a:r>
            <a:r>
              <a:rPr lang="en-US" sz="2800" b="1" strike="noStrike" spc="-1">
                <a:solidFill>
                  <a:srgbClr val="000000"/>
                </a:solidFill>
                <a:latin typeface="Calibri"/>
              </a:rPr>
              <a:t>graphical user interface</a:t>
            </a:r>
            <a:r>
              <a:rPr lang="en-US" sz="2800" b="0" strike="noStrike" spc="-1">
                <a:solidFill>
                  <a:srgbClr val="000000"/>
                </a:solidFill>
                <a:latin typeface="Calibri"/>
              </a:rPr>
              <a:t>, or </a:t>
            </a:r>
            <a:r>
              <a:rPr lang="en-US" sz="2800" b="1" strike="noStrike" spc="-1">
                <a:solidFill>
                  <a:srgbClr val="000000"/>
                </a:solidFill>
                <a:latin typeface="Calibri"/>
              </a:rPr>
              <a:t>GUI</a:t>
            </a:r>
            <a:r>
              <a:rPr lang="en-US" sz="2800" b="0" strike="noStrike" spc="-1">
                <a:solidFill>
                  <a:srgbClr val="000000"/>
                </a:solidFill>
                <a:latin typeface="Calibri"/>
              </a:rPr>
              <a:t>. This is simply the graphical, or visual, part of a computer program that the user can interact with.</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GUI gives us a visual representation of what the computer program is doing underneath the hood. However, it's not the only way to interact with a computer. We can also use our computer's terminal interface, and you often will when developing. The </a:t>
            </a:r>
            <a:r>
              <a:rPr lang="en-US" sz="2800" b="1" strike="noStrike" spc="-1">
                <a:solidFill>
                  <a:srgbClr val="000000"/>
                </a:solidFill>
                <a:latin typeface="Calibri"/>
              </a:rPr>
              <a:t>terminal</a:t>
            </a:r>
            <a:r>
              <a:rPr lang="en-US" sz="2800" b="0" strike="noStrike" spc="-1">
                <a:solidFill>
                  <a:srgbClr val="000000"/>
                </a:solidFill>
                <a:latin typeface="Calibri"/>
              </a:rPr>
              <a:t> is a text-based interface that allows users to interact with the computer by typing commands into the </a:t>
            </a:r>
            <a:r>
              <a:rPr lang="en-US" sz="2800" b="1" strike="noStrike" spc="-1">
                <a:solidFill>
                  <a:srgbClr val="000000"/>
                </a:solidFill>
                <a:latin typeface="Calibri"/>
              </a:rPr>
              <a:t>command prompt</a:t>
            </a:r>
            <a:r>
              <a:rPr lang="en-US" sz="2800" b="0" strike="noStrike" spc="-1">
                <a:solidFill>
                  <a:srgbClr val="000000"/>
                </a:solidFill>
                <a:latin typeface="Calibri"/>
              </a:rPr>
              <a:t>.</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Picture 155"/>
          <p:cNvPicPr/>
          <p:nvPr/>
        </p:nvPicPr>
        <p:blipFill>
          <a:blip r:embed="rId2"/>
          <a:stretch/>
        </p:blipFill>
        <p:spPr>
          <a:xfrm>
            <a:off x="37080" y="0"/>
            <a:ext cx="12192480" cy="6858000"/>
          </a:xfrm>
          <a:prstGeom prst="rect">
            <a:avLst/>
          </a:prstGeom>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ture 156"/>
          <p:cNvPicPr/>
          <p:nvPr/>
        </p:nvPicPr>
        <p:blipFill>
          <a:blip r:embed="rId2"/>
          <a:stretch/>
        </p:blipFill>
        <p:spPr>
          <a:xfrm>
            <a:off x="0" y="0"/>
            <a:ext cx="12192480" cy="6858000"/>
          </a:xfrm>
          <a:prstGeom prst="rect">
            <a:avLst/>
          </a:prstGeom>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Picture 157"/>
          <p:cNvPicPr/>
          <p:nvPr/>
        </p:nvPicPr>
        <p:blipFill>
          <a:blip r:embed="rId2"/>
          <a:stretch/>
        </p:blipFill>
        <p:spPr>
          <a:xfrm>
            <a:off x="13680" y="-24840"/>
            <a:ext cx="12191400" cy="685764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158"/>
          <p:cNvPicPr/>
          <p:nvPr/>
        </p:nvPicPr>
        <p:blipFill>
          <a:blip r:embed="rId2"/>
          <a:stretch/>
        </p:blipFill>
        <p:spPr>
          <a:xfrm>
            <a:off x="0" y="2160"/>
            <a:ext cx="12192120" cy="685764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159"/>
          <p:cNvPicPr/>
          <p:nvPr/>
        </p:nvPicPr>
        <p:blipFill>
          <a:blip r:embed="rId2"/>
          <a:stretch/>
        </p:blipFill>
        <p:spPr>
          <a:xfrm>
            <a:off x="91440" y="0"/>
            <a:ext cx="12100680" cy="680652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160"/>
          <p:cNvPicPr/>
          <p:nvPr/>
        </p:nvPicPr>
        <p:blipFill>
          <a:blip r:embed="rId2"/>
          <a:stretch/>
        </p:blipFill>
        <p:spPr>
          <a:xfrm>
            <a:off x="37080" y="38160"/>
            <a:ext cx="12215880" cy="687132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63"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When you push to GitHub on a computer where the user has not been set globally, the terminal will prompt you to enter your GitHub login information. This is GitHub protecting your account - only the owner of a repository is allowed to push to it. Once you have entered your login information, the terminal will give you some feedback that it is pushing your code to the remote repository. Go ahead and refresh the repository's page on GitHub, and you can see the file structure of the project, and the same commits that we saw in the terminal.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163"/>
          <p:cNvPicPr/>
          <p:nvPr/>
        </p:nvPicPr>
        <p:blipFill>
          <a:blip r:embed="rId2"/>
          <a:stretch/>
        </p:blipFill>
        <p:spPr>
          <a:xfrm>
            <a:off x="3960" y="2880"/>
            <a:ext cx="12187440" cy="6855120"/>
          </a:xfrm>
          <a:prstGeom prst="rect">
            <a:avLst/>
          </a:prstGeom>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Cloning from GitHub</a:t>
            </a:r>
            <a:endParaRPr lang="en-US" sz="4400" b="0" strike="noStrike" spc="-1">
              <a:solidFill>
                <a:srgbClr val="000000"/>
              </a:solidFill>
              <a:latin typeface="Calibri"/>
            </a:endParaRPr>
          </a:p>
        </p:txBody>
      </p:sp>
      <p:sp>
        <p:nvSpPr>
          <p:cNvPr id="166" name="TextShape 2"/>
          <p:cNvSpPr txBox="1"/>
          <p:nvPr/>
        </p:nvSpPr>
        <p:spPr>
          <a:xfrm>
            <a:off x="838080" y="1825560"/>
            <a:ext cx="10515240" cy="4350960"/>
          </a:xfrm>
          <a:prstGeom prst="rect">
            <a:avLst/>
          </a:prstGeom>
          <a:noFill/>
          <a:ln>
            <a:noFill/>
          </a:ln>
        </p:spPr>
        <p:txBody>
          <a:bodyPr>
            <a:normAutofit fontScale="96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All right, we've pushed code from our personal machine up to GitHub. But as we mentioned before, one of the big advantages to using a service like GitHub is how it lets us collaborate with others on the same code. This requires copying the code from the remote repository into a local repository, a process called </a:t>
            </a:r>
            <a:r>
              <a:rPr lang="en-US" sz="2800" b="1" strike="noStrike" spc="-1">
                <a:solidFill>
                  <a:srgbClr val="000000"/>
                </a:solidFill>
                <a:latin typeface="Calibri"/>
              </a:rPr>
              <a:t>cloning</a:t>
            </a:r>
            <a:r>
              <a:rPr lang="en-US" sz="28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To practice this, first, we need to remove the local repository from our personal computers. If you are in the </a:t>
            </a:r>
            <a:r>
              <a:rPr lang="en-US" sz="2800" b="0" i="1" strike="noStrike" spc="-1">
                <a:solidFill>
                  <a:srgbClr val="000000"/>
                </a:solidFill>
                <a:latin typeface="Calibri"/>
              </a:rPr>
              <a:t>hello-world</a:t>
            </a:r>
            <a:r>
              <a:rPr lang="en-US" sz="2800" b="0" strike="noStrike" spc="-1">
                <a:solidFill>
                  <a:srgbClr val="000000"/>
                </a:solidFill>
                <a:latin typeface="Calibri"/>
              </a:rPr>
              <a:t> directory (check with pwd):</a:t>
            </a:r>
          </a:p>
          <a:p>
            <a:pPr>
              <a:lnSpc>
                <a:spcPct val="90000"/>
              </a:lnSpc>
              <a:spcBef>
                <a:spcPts val="1001"/>
              </a:spcBef>
              <a:tabLst>
                <a:tab pos="0" algn="l"/>
              </a:tabLst>
            </a:pPr>
            <a:r>
              <a:rPr lang="en-US" sz="2800" b="0" strike="noStrike" spc="-1">
                <a:solidFill>
                  <a:srgbClr val="000000"/>
                </a:solidFill>
                <a:latin typeface="Calibri"/>
              </a:rPr>
              <a:t>$ pwd Documents/goobsan-projects/hello-world</a:t>
            </a:r>
            <a:br/>
            <a:r>
              <a:rPr lang="en-US" sz="2800" b="0" strike="noStrike" spc="-1">
                <a:solidFill>
                  <a:srgbClr val="000000"/>
                </a:solidFill>
                <a:latin typeface="Calibri"/>
              </a:rPr>
              <a:t>Move up one directory with $ cd .. and remove the folder:</a:t>
            </a:r>
          </a:p>
          <a:p>
            <a:pPr>
              <a:lnSpc>
                <a:spcPct val="90000"/>
              </a:lnSpc>
              <a:spcBef>
                <a:spcPts val="1001"/>
              </a:spcBef>
              <a:tabLst>
                <a:tab pos="0" algn="l"/>
              </a:tabLst>
            </a:pPr>
            <a:r>
              <a:rPr lang="en-US" sz="2800" b="0" strike="noStrike" spc="-1">
                <a:solidFill>
                  <a:srgbClr val="000000"/>
                </a:solidFill>
                <a:latin typeface="Calibri"/>
              </a:rPr>
              <a:t>$ cd .. $ rm -rf hello-world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166"/>
          <p:cNvPicPr/>
          <p:nvPr/>
        </p:nvPicPr>
        <p:blipFill>
          <a:blip r:embed="rId2"/>
          <a:stretch/>
        </p:blipFill>
        <p:spPr>
          <a:xfrm>
            <a:off x="61560" y="487080"/>
            <a:ext cx="12191400" cy="685764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Accessing the Terminal</a:t>
            </a:r>
            <a:endParaRPr lang="en-US" sz="4400" b="0" strike="noStrike" spc="-1">
              <a:solidFill>
                <a:srgbClr val="000000"/>
              </a:solidFill>
              <a:latin typeface="Calibri"/>
            </a:endParaRPr>
          </a:p>
        </p:txBody>
      </p:sp>
      <p:sp>
        <p:nvSpPr>
          <p:cNvPr id="93"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3200" b="1" strike="noStrike" spc="-1">
                <a:solidFill>
                  <a:srgbClr val="000000"/>
                </a:solidFill>
                <a:latin typeface="Calibri"/>
              </a:rPr>
              <a:t>Ubuntu Setup</a:t>
            </a:r>
            <a:endParaRPr lang="en-US" sz="3200" b="0" strike="noStrike" spc="-1">
              <a:solidFill>
                <a:srgbClr val="000000"/>
              </a:solidFill>
              <a:latin typeface="Calibri"/>
            </a:endParaRPr>
          </a:p>
          <a:p>
            <a:pPr>
              <a:lnSpc>
                <a:spcPct val="90000"/>
              </a:lnSpc>
              <a:spcBef>
                <a:spcPts val="1001"/>
              </a:spcBef>
              <a:tabLst>
                <a:tab pos="0" algn="l"/>
              </a:tabLst>
            </a:pPr>
            <a:endParaRPr lang="en-US" sz="3200" b="0" strike="noStrike" spc="-1">
              <a:solidFill>
                <a:srgbClr val="000000"/>
              </a:solidFill>
              <a:latin typeface="Calibri"/>
            </a:endParaRPr>
          </a:p>
          <a:p>
            <a:pPr>
              <a:lnSpc>
                <a:spcPct val="90000"/>
              </a:lnSpc>
              <a:spcBef>
                <a:spcPts val="1001"/>
              </a:spcBef>
              <a:tabLst>
                <a:tab pos="0" algn="l"/>
              </a:tabLst>
            </a:pPr>
            <a:r>
              <a:rPr lang="en-US" sz="2800" b="0" strike="noStrike" spc="-1">
                <a:solidFill>
                  <a:srgbClr val="000000"/>
                </a:solidFill>
                <a:latin typeface="Calibri"/>
              </a:rPr>
              <a:t>The Terminal application on a PC with Ubuntu installed can be accessed by pressing </a:t>
            </a:r>
            <a:r>
              <a:rPr lang="en-US" sz="2800" b="0" i="1" strike="noStrike" spc="-1">
                <a:solidFill>
                  <a:srgbClr val="000000"/>
                </a:solidFill>
                <a:latin typeface="Calibri"/>
              </a:rPr>
              <a:t>ctrl + Alt + T</a:t>
            </a:r>
            <a:r>
              <a:rPr lang="en-US" sz="2800" b="0" strike="noStrike" spc="-1">
                <a:solidFill>
                  <a:srgbClr val="000000"/>
                </a:solidFill>
                <a:latin typeface="Calibri"/>
              </a:rPr>
              <a:t>. Alternatively, you can locate the Terminal application by searching </a:t>
            </a:r>
            <a:r>
              <a:rPr lang="en-US" sz="2800" b="0" i="1" strike="noStrike" spc="-1">
                <a:solidFill>
                  <a:srgbClr val="000000"/>
                </a:solidFill>
                <a:latin typeface="Calibri"/>
              </a:rPr>
              <a:t>Terminal</a:t>
            </a:r>
            <a:r>
              <a:rPr lang="en-US" sz="2800" b="0" strike="noStrike" spc="-1">
                <a:solidFill>
                  <a:srgbClr val="000000"/>
                </a:solidFill>
                <a:latin typeface="Calibri"/>
              </a:rPr>
              <a:t> once you click on the ubuntu icon on the upper left side of your screen.</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69" name="TextShape 2"/>
          <p:cNvSpPr txBox="1"/>
          <p:nvPr/>
        </p:nvSpPr>
        <p:spPr>
          <a:xfrm>
            <a:off x="838080" y="1440000"/>
            <a:ext cx="10515240" cy="541764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Now the folder is gone, and we can clone our remote repository back onto our computers. On the main GitHub page for the repository, find the button that says </a:t>
            </a:r>
            <a:r>
              <a:rPr lang="en-US" sz="2000" b="0" i="1" strike="noStrike" spc="-1">
                <a:solidFill>
                  <a:srgbClr val="000000"/>
                </a:solidFill>
                <a:latin typeface="Calibri"/>
              </a:rPr>
              <a:t>Clone or download</a:t>
            </a:r>
            <a:r>
              <a:rPr lang="en-US" sz="2000" b="0" strike="noStrike" spc="-1">
                <a:solidFill>
                  <a:srgbClr val="000000"/>
                </a:solidFill>
                <a:latin typeface="Calibri"/>
              </a:rPr>
              <a:t>. A dialog box opens containing the URL for the repository. This is the same URL as the one we used for the remote. Copy the URL (either select the text and copy it manually, or click on the clipboard button next to the URL), and we will clone the repository using the git clone command in the terminal:</a:t>
            </a:r>
          </a:p>
          <a:p>
            <a:pPr>
              <a:lnSpc>
                <a:spcPct val="90000"/>
              </a:lnSpc>
              <a:spcBef>
                <a:spcPts val="1001"/>
              </a:spcBef>
              <a:tabLst>
                <a:tab pos="0" algn="l"/>
              </a:tabLst>
            </a:pPr>
            <a:r>
              <a:rPr lang="en-US" sz="2000" b="0" strike="noStrike" spc="-1">
                <a:solidFill>
                  <a:srgbClr val="000000"/>
                </a:solidFill>
                <a:latin typeface="Calibri"/>
              </a:rPr>
              <a:t>$ git clone </a:t>
            </a:r>
            <a:r>
              <a:rPr lang="en-US" sz="2000" b="0" u="sng" strike="noStrike" spc="-1">
                <a:solidFill>
                  <a:srgbClr val="0563C1"/>
                </a:solidFill>
                <a:uFillTx/>
                <a:latin typeface="Calibri"/>
                <a:hlinkClick r:id="rId2"/>
              </a:rPr>
              <a:t>https://github.com/goobsan/hello-world.git</a:t>
            </a:r>
            <a:endParaRPr lang="en-US" sz="2000" b="0" strike="noStrike" spc="-1">
              <a:solidFill>
                <a:srgbClr val="000000"/>
              </a:solidFill>
              <a:latin typeface="Calibri"/>
            </a:endParaRPr>
          </a:p>
          <a:p>
            <a:pPr>
              <a:lnSpc>
                <a:spcPct val="90000"/>
              </a:lnSpc>
              <a:spcBef>
                <a:spcPts val="1001"/>
              </a:spcBef>
              <a:tabLst>
                <a:tab pos="0" algn="l"/>
              </a:tabLst>
            </a:pPr>
            <a:r>
              <a:rPr lang="en-US" sz="2000" b="0" strike="noStrike" spc="-1">
                <a:solidFill>
                  <a:srgbClr val="000000"/>
                </a:solidFill>
                <a:latin typeface="Calibri"/>
              </a:rPr>
              <a:t>The terminal will print some feedback that it has successfully cloned the repository. Go ahead and list the contents of the folder and see that we now have a </a:t>
            </a:r>
            <a:r>
              <a:rPr lang="en-US" sz="2000" b="0" i="1" strike="noStrike" spc="-1">
                <a:solidFill>
                  <a:srgbClr val="000000"/>
                </a:solidFill>
                <a:latin typeface="Calibri"/>
              </a:rPr>
              <a:t>hello-world</a:t>
            </a:r>
            <a:r>
              <a:rPr lang="en-US" sz="2000" b="0" strike="noStrike" spc="-1">
                <a:solidFill>
                  <a:srgbClr val="000000"/>
                </a:solidFill>
                <a:latin typeface="Calibri"/>
              </a:rPr>
              <a:t> directory:</a:t>
            </a:r>
          </a:p>
          <a:p>
            <a:pPr marL="228600" indent="-228240">
              <a:lnSpc>
                <a:spcPct val="90000"/>
              </a:lnSpc>
              <a:spcBef>
                <a:spcPts val="1001"/>
              </a:spcBef>
              <a:buClr>
                <a:srgbClr val="000000"/>
              </a:buClr>
              <a:buFont typeface="Arial"/>
              <a:buChar char="•"/>
              <a:tabLst>
                <a:tab pos="0" algn="l"/>
              </a:tabLst>
            </a:pPr>
            <a:r>
              <a:rPr lang="en-US" sz="2000" b="0" strike="noStrike" spc="-1">
                <a:solidFill>
                  <a:srgbClr val="000000"/>
                </a:solidFill>
                <a:latin typeface="Calibri"/>
              </a:rPr>
              <a:t>run git log and git remote -v </a:t>
            </a:r>
          </a:p>
          <a:p>
            <a:pPr>
              <a:lnSpc>
                <a:spcPct val="90000"/>
              </a:lnSpc>
              <a:spcBef>
                <a:spcPts val="1001"/>
              </a:spcBef>
              <a:tabLst>
                <a:tab pos="0" algn="l"/>
              </a:tabLst>
            </a:pPr>
            <a:r>
              <a:rPr lang="en-US" sz="2000" b="0" strike="noStrike" spc="-1">
                <a:solidFill>
                  <a:srgbClr val="000000"/>
                </a:solidFill>
                <a:latin typeface="Calibri"/>
              </a:rPr>
              <a:t>origin https://github.com/moringaschool/hello-world.git (fetch) </a:t>
            </a:r>
          </a:p>
          <a:p>
            <a:pPr>
              <a:lnSpc>
                <a:spcPct val="90000"/>
              </a:lnSpc>
              <a:spcBef>
                <a:spcPts val="1001"/>
              </a:spcBef>
              <a:tabLst>
                <a:tab pos="0" algn="l"/>
              </a:tabLst>
            </a:pPr>
            <a:r>
              <a:rPr lang="en-US" sz="2000" b="0" strike="noStrike" spc="-1">
                <a:solidFill>
                  <a:srgbClr val="000000"/>
                </a:solidFill>
                <a:latin typeface="Calibri"/>
              </a:rPr>
              <a:t>origin https://github.com/moringaschool/hello-world.git (push)</a:t>
            </a:r>
            <a:br/>
            <a:r>
              <a:rPr lang="en-US" sz="2000" b="0" strike="noStrike" spc="-1">
                <a:solidFill>
                  <a:srgbClr val="000000"/>
                </a:solidFill>
                <a:latin typeface="Calibri"/>
              </a:rPr>
              <a:t>We see that the remote repository is automatically linked, and by default, it has the name origin. If we make changes to our local repository and want to push those to GitHub, we will use the origin remote nickname, like this:</a:t>
            </a:r>
          </a:p>
          <a:p>
            <a:pPr>
              <a:lnSpc>
                <a:spcPct val="90000"/>
              </a:lnSpc>
              <a:spcBef>
                <a:spcPts val="1001"/>
              </a:spcBef>
              <a:tabLst>
                <a:tab pos="0" algn="l"/>
              </a:tabLst>
            </a:pPr>
            <a:r>
              <a:rPr lang="en-US" sz="2000" b="0" strike="noStrike" spc="-1">
                <a:solidFill>
                  <a:srgbClr val="000000"/>
                </a:solidFill>
                <a:latin typeface="Calibri"/>
              </a:rPr>
              <a:t>$ git push origin master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169"/>
          <p:cNvPicPr/>
          <p:nvPr/>
        </p:nvPicPr>
        <p:blipFill>
          <a:blip r:embed="rId2"/>
          <a:stretch/>
        </p:blipFill>
        <p:spPr>
          <a:xfrm>
            <a:off x="19440" y="18720"/>
            <a:ext cx="12233520" cy="6881040"/>
          </a:xfrm>
          <a:prstGeom prst="rect">
            <a:avLst/>
          </a:prstGeom>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p:cNvPicPr/>
          <p:nvPr/>
        </p:nvPicPr>
        <p:blipFill>
          <a:blip r:embed="rId2"/>
          <a:stretch/>
        </p:blipFill>
        <p:spPr>
          <a:xfrm>
            <a:off x="-18360" y="-36720"/>
            <a:ext cx="12210480" cy="686808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71"/>
          <p:cNvPicPr/>
          <p:nvPr/>
        </p:nvPicPr>
        <p:blipFill>
          <a:blip r:embed="rId2"/>
          <a:stretch/>
        </p:blipFill>
        <p:spPr>
          <a:xfrm>
            <a:off x="0" y="2160"/>
            <a:ext cx="12188520" cy="685584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p:cNvPicPr/>
          <p:nvPr/>
        </p:nvPicPr>
        <p:blipFill>
          <a:blip r:embed="rId2"/>
          <a:stretch/>
        </p:blipFill>
        <p:spPr>
          <a:xfrm>
            <a:off x="0" y="38160"/>
            <a:ext cx="12192120" cy="685764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Practice GIT Commands</a:t>
            </a:r>
            <a:endParaRPr lang="en-US" sz="4400" b="0" strike="noStrike" spc="-1">
              <a:solidFill>
                <a:srgbClr val="000000"/>
              </a:solidFill>
              <a:latin typeface="Calibri"/>
            </a:endParaRPr>
          </a:p>
        </p:txBody>
      </p:sp>
      <p:sp>
        <p:nvSpPr>
          <p:cNvPr id="175" name="TextShape 2"/>
          <p:cNvSpPr txBox="1"/>
          <p:nvPr/>
        </p:nvSpPr>
        <p:spPr>
          <a:xfrm>
            <a:off x="838080" y="1825560"/>
            <a:ext cx="10515240" cy="4350960"/>
          </a:xfrm>
          <a:prstGeom prst="rect">
            <a:avLst/>
          </a:prstGeom>
          <a:noFill/>
          <a:ln>
            <a:noFill/>
          </a:ln>
        </p:spPr>
        <p:txBody>
          <a:bodyPr>
            <a:normAutofit fontScale="50000" lnSpcReduction="10000"/>
          </a:bodyPr>
          <a:lstStyle/>
          <a:p>
            <a:pPr>
              <a:lnSpc>
                <a:spcPct val="90000"/>
              </a:lnSpc>
              <a:spcBef>
                <a:spcPts val="1001"/>
              </a:spcBef>
              <a:tabLst>
                <a:tab pos="0" algn="l"/>
              </a:tabLst>
            </a:pPr>
            <a:r>
              <a:rPr lang="en-US" sz="2800" b="1" strike="noStrike" spc="-1">
                <a:solidFill>
                  <a:srgbClr val="000000"/>
                </a:solidFill>
                <a:latin typeface="Calibri"/>
              </a:rPr>
              <a:t>Tracking Changes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Create a new project directory with Git repository In the terminal type these commands:</a:t>
            </a:r>
          </a:p>
          <a:p>
            <a:pPr>
              <a:lnSpc>
                <a:spcPct val="90000"/>
              </a:lnSpc>
              <a:spcBef>
                <a:spcPts val="1001"/>
              </a:spcBef>
              <a:tabLst>
                <a:tab pos="0" algn="l"/>
              </a:tabLst>
            </a:pPr>
            <a:r>
              <a:rPr lang="en-US" sz="2800" b="0" strike="noStrike" spc="-1">
                <a:solidFill>
                  <a:srgbClr val="000000"/>
                </a:solidFill>
                <a:latin typeface="Calibri"/>
              </a:rPr>
              <a:t>$ mkdir project-name</a:t>
            </a:r>
          </a:p>
          <a:p>
            <a:pPr>
              <a:lnSpc>
                <a:spcPct val="90000"/>
              </a:lnSpc>
              <a:spcBef>
                <a:spcPts val="1001"/>
              </a:spcBef>
              <a:tabLst>
                <a:tab pos="0" algn="l"/>
              </a:tabLst>
            </a:pPr>
            <a:r>
              <a:rPr lang="en-US" sz="2800" b="0" strike="noStrike" spc="-1">
                <a:solidFill>
                  <a:srgbClr val="000000"/>
                </a:solidFill>
                <a:latin typeface="Calibri"/>
              </a:rPr>
              <a:t>$ cd project-name </a:t>
            </a:r>
          </a:p>
          <a:p>
            <a:pPr>
              <a:lnSpc>
                <a:spcPct val="90000"/>
              </a:lnSpc>
              <a:spcBef>
                <a:spcPts val="1001"/>
              </a:spcBef>
              <a:tabLst>
                <a:tab pos="0" algn="l"/>
              </a:tabLst>
            </a:pPr>
            <a:r>
              <a:rPr lang="en-US" sz="2800" b="0" strike="noStrike" spc="-1">
                <a:solidFill>
                  <a:srgbClr val="000000"/>
                </a:solidFill>
                <a:latin typeface="Calibri"/>
              </a:rPr>
              <a:t>$ git init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After adding files or making changes, track the changes. </a:t>
            </a:r>
          </a:p>
          <a:p>
            <a:pPr>
              <a:lnSpc>
                <a:spcPct val="90000"/>
              </a:lnSpc>
              <a:spcBef>
                <a:spcPts val="1001"/>
              </a:spcBef>
              <a:tabLst>
                <a:tab pos="0" algn="l"/>
              </a:tabLst>
            </a:pPr>
            <a:r>
              <a:rPr lang="en-US" sz="2800" b="0" strike="noStrike" spc="-1">
                <a:solidFill>
                  <a:srgbClr val="000000"/>
                </a:solidFill>
                <a:latin typeface="Calibri"/>
              </a:rPr>
              <a:t>Use this command to add all changes:</a:t>
            </a:r>
          </a:p>
          <a:p>
            <a:pPr>
              <a:lnSpc>
                <a:spcPct val="90000"/>
              </a:lnSpc>
              <a:spcBef>
                <a:spcPts val="1001"/>
              </a:spcBef>
              <a:tabLst>
                <a:tab pos="0" algn="l"/>
              </a:tabLst>
            </a:pPr>
            <a:r>
              <a:rPr lang="en-US" sz="2800" b="0" strike="noStrike" spc="-1">
                <a:solidFill>
                  <a:srgbClr val="000000"/>
                </a:solidFill>
                <a:latin typeface="Calibri"/>
              </a:rPr>
              <a:t>$ git add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Use this command to add a specific file (replace filename.html with the name of the file to add):</a:t>
            </a:r>
          </a:p>
          <a:p>
            <a:pPr>
              <a:lnSpc>
                <a:spcPct val="90000"/>
              </a:lnSpc>
              <a:spcBef>
                <a:spcPts val="1001"/>
              </a:spcBef>
              <a:tabLst>
                <a:tab pos="0" algn="l"/>
              </a:tabLst>
            </a:pPr>
            <a:r>
              <a:rPr lang="en-US" sz="2800" b="0" strike="noStrike" spc="-1">
                <a:solidFill>
                  <a:srgbClr val="000000"/>
                </a:solidFill>
                <a:latin typeface="Calibri"/>
              </a:rPr>
              <a:t>$ git add filename.html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Commit the changes. </a:t>
            </a:r>
          </a:p>
          <a:p>
            <a:pPr>
              <a:lnSpc>
                <a:spcPct val="90000"/>
              </a:lnSpc>
              <a:spcBef>
                <a:spcPts val="1001"/>
              </a:spcBef>
              <a:tabLst>
                <a:tab pos="0" algn="l"/>
              </a:tabLst>
            </a:pPr>
            <a:r>
              <a:rPr lang="en-US" sz="2800" b="0" strike="noStrike" spc="-1">
                <a:solidFill>
                  <a:srgbClr val="000000"/>
                </a:solidFill>
                <a:latin typeface="Calibri"/>
              </a:rPr>
              <a:t>In terminal:</a:t>
            </a:r>
          </a:p>
          <a:p>
            <a:pPr>
              <a:lnSpc>
                <a:spcPct val="90000"/>
              </a:lnSpc>
              <a:spcBef>
                <a:spcPts val="1001"/>
              </a:spcBef>
              <a:tabLst>
                <a:tab pos="0" algn="l"/>
              </a:tabLst>
            </a:pPr>
            <a:r>
              <a:rPr lang="en-US" sz="2800" b="0" strike="noStrike" spc="-1">
                <a:solidFill>
                  <a:srgbClr val="000000"/>
                </a:solidFill>
                <a:latin typeface="Calibri"/>
              </a:rPr>
              <a:t>$ git commit -m "add a short, descriptive present-tense message here describing the changes made"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Create repository for project on GitHub at </a:t>
            </a:r>
            <a:r>
              <a:rPr lang="en-US" sz="2800" b="0" u="sng" strike="noStrike" spc="-1">
                <a:solidFill>
                  <a:srgbClr val="0563C1"/>
                </a:solidFill>
                <a:uFillTx/>
                <a:latin typeface="Calibri"/>
                <a:hlinkClick r:id="rId2"/>
              </a:rPr>
              <a:t>https://github.com/new</a:t>
            </a:r>
            <a:r>
              <a:rPr lang="en-US" sz="2800" b="0" strike="noStrike" spc="-1">
                <a:solidFill>
                  <a:srgbClr val="000000"/>
                </a:solidFill>
                <a:latin typeface="Calibri"/>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77" name="TextShape 2"/>
          <p:cNvSpPr txBox="1"/>
          <p:nvPr/>
        </p:nvSpPr>
        <p:spPr>
          <a:xfrm>
            <a:off x="838080" y="1825560"/>
            <a:ext cx="10515240" cy="4350960"/>
          </a:xfrm>
          <a:prstGeom prst="rect">
            <a:avLst/>
          </a:prstGeom>
          <a:noFill/>
          <a:ln>
            <a:noFill/>
          </a:ln>
        </p:spPr>
        <p:txBody>
          <a:bodyPr>
            <a:normAutofit fontScale="665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Add the remote to the project.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In terminal:</a:t>
            </a:r>
          </a:p>
          <a:p>
            <a:pPr>
              <a:lnSpc>
                <a:spcPct val="90000"/>
              </a:lnSpc>
              <a:spcBef>
                <a:spcPts val="1001"/>
              </a:spcBef>
              <a:tabLst>
                <a:tab pos="0" algn="l"/>
              </a:tabLst>
            </a:pPr>
            <a:r>
              <a:rPr lang="en-US" sz="2800" b="0" strike="noStrike" spc="-1">
                <a:solidFill>
                  <a:srgbClr val="000000"/>
                </a:solidFill>
                <a:latin typeface="Calibri"/>
              </a:rPr>
              <a:t>$ git remote add [remote name] [remote URL] [remote name]: Name of the remote.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[remote URL]: The URL of the remote on GitHub.</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For example, this command adds a remote named origin to the repository at </a:t>
            </a:r>
            <a:r>
              <a:rPr lang="en-US" sz="2800" b="0" i="1" strike="noStrike" spc="-1">
                <a:solidFill>
                  <a:srgbClr val="000000"/>
                </a:solidFill>
                <a:latin typeface="Calibri"/>
              </a:rPr>
              <a:t>https://github.com/goobsan/hello-world</a:t>
            </a:r>
            <a:r>
              <a:rPr lang="en-US" sz="2800" b="0" strike="noStrike" spc="-1">
                <a:solidFill>
                  <a:srgbClr val="000000"/>
                </a:solidFill>
                <a:latin typeface="Calibri"/>
              </a:rPr>
              <a:t>:</a:t>
            </a:r>
          </a:p>
          <a:p>
            <a:pPr>
              <a:lnSpc>
                <a:spcPct val="90000"/>
              </a:lnSpc>
              <a:spcBef>
                <a:spcPts val="1001"/>
              </a:spcBef>
              <a:tabLst>
                <a:tab pos="0" algn="l"/>
              </a:tabLst>
            </a:pPr>
            <a:r>
              <a:rPr lang="en-US" sz="2800" b="0" strike="noStrike" spc="-1">
                <a:solidFill>
                  <a:srgbClr val="000000"/>
                </a:solidFill>
                <a:latin typeface="Calibri"/>
              </a:rPr>
              <a:t>$ git remote add origin https://github.com/goobsan/hello-world.git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Push the changes to GitHub. In terminal:</a:t>
            </a:r>
          </a:p>
          <a:p>
            <a:pPr>
              <a:lnSpc>
                <a:spcPct val="90000"/>
              </a:lnSpc>
              <a:spcBef>
                <a:spcPts val="1001"/>
              </a:spcBef>
              <a:tabLst>
                <a:tab pos="0" algn="l"/>
              </a:tabLst>
            </a:pPr>
            <a:r>
              <a:rPr lang="en-US" sz="2800" b="0" strike="noStrike" spc="-1">
                <a:solidFill>
                  <a:srgbClr val="000000"/>
                </a:solidFill>
                <a:latin typeface="Calibri"/>
              </a:rPr>
              <a:t>$ git push [remote name] [branch name]</a:t>
            </a:r>
          </a:p>
          <a:p>
            <a:pPr>
              <a:lnSpc>
                <a:spcPct val="90000"/>
              </a:lnSpc>
              <a:spcBef>
                <a:spcPts val="1001"/>
              </a:spcBef>
              <a:tabLst>
                <a:tab pos="0" algn="l"/>
              </a:tabLst>
            </a:pPr>
            <a:r>
              <a:rPr lang="en-US" sz="2800" b="0" strike="noStrike" spc="-1">
                <a:solidFill>
                  <a:srgbClr val="000000"/>
                </a:solidFill>
                <a:latin typeface="Calibri"/>
              </a:rPr>
              <a:t> [branch name]: Name of the branch you're working on.</a:t>
            </a:r>
          </a:p>
          <a:p>
            <a:pPr>
              <a:lnSpc>
                <a:spcPct val="90000"/>
              </a:lnSpc>
              <a:spcBef>
                <a:spcPts val="1001"/>
              </a:spcBef>
              <a:tabLst>
                <a:tab pos="0" algn="l"/>
              </a:tabLst>
            </a:pPr>
            <a:r>
              <a:rPr lang="en-US" sz="2800" b="0" strike="noStrike" spc="-1">
                <a:solidFill>
                  <a:srgbClr val="000000"/>
                </a:solidFill>
                <a:latin typeface="Calibri"/>
              </a:rPr>
              <a:t>For example, this command pushes to the remote named origin to the master branch:</a:t>
            </a:r>
          </a:p>
          <a:p>
            <a:pPr>
              <a:lnSpc>
                <a:spcPct val="90000"/>
              </a:lnSpc>
              <a:spcBef>
                <a:spcPts val="1001"/>
              </a:spcBef>
              <a:tabLst>
                <a:tab pos="0" algn="l"/>
              </a:tabLst>
            </a:pPr>
            <a:r>
              <a:rPr lang="en-US" sz="2800" b="0" strike="noStrike" spc="-1">
                <a:solidFill>
                  <a:srgbClr val="000000"/>
                </a:solidFill>
                <a:latin typeface="Calibri"/>
              </a:rPr>
              <a:t>$ git push origin master</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79"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Clone repository from GitHub. In terminal:</a:t>
            </a:r>
          </a:p>
          <a:p>
            <a:pPr>
              <a:lnSpc>
                <a:spcPct val="90000"/>
              </a:lnSpc>
              <a:spcBef>
                <a:spcPts val="1001"/>
              </a:spcBef>
              <a:tabLst>
                <a:tab pos="0" algn="l"/>
              </a:tabLst>
            </a:pPr>
            <a:r>
              <a:rPr lang="en-US" sz="2800" b="0" strike="noStrike" spc="-1">
                <a:solidFill>
                  <a:srgbClr val="000000"/>
                </a:solidFill>
                <a:latin typeface="Calibri"/>
              </a:rPr>
              <a:t>$ git clone [remote URL] </a:t>
            </a:r>
          </a:p>
          <a:p>
            <a:pPr>
              <a:lnSpc>
                <a:spcPct val="90000"/>
              </a:lnSpc>
              <a:spcBef>
                <a:spcPts val="1001"/>
              </a:spcBef>
              <a:tabLst>
                <a:tab pos="0" algn="l"/>
              </a:tabLst>
            </a:pPr>
            <a:r>
              <a:rPr lang="en-US" sz="2800" b="0" strike="noStrike" spc="-1">
                <a:solidFill>
                  <a:srgbClr val="000000"/>
                </a:solidFill>
                <a:latin typeface="Calibri"/>
              </a:rPr>
              <a:t>For example, this command clones the repository at </a:t>
            </a:r>
            <a:r>
              <a:rPr lang="en-US" sz="2800" b="0" i="1" strike="noStrike" spc="-1">
                <a:solidFill>
                  <a:srgbClr val="000000"/>
                </a:solidFill>
                <a:latin typeface="Calibri"/>
              </a:rPr>
              <a:t>https://github.com/</a:t>
            </a:r>
            <a:r>
              <a:rPr lang="en-US" sz="2800" b="0" strike="noStrike" spc="-1">
                <a:solidFill>
                  <a:srgbClr val="000000"/>
                </a:solidFill>
                <a:latin typeface="Calibri"/>
              </a:rPr>
              <a:t> goobsan </a:t>
            </a:r>
            <a:r>
              <a:rPr lang="en-US" sz="2800" b="0" i="1" strike="noStrike" spc="-1">
                <a:solidFill>
                  <a:srgbClr val="000000"/>
                </a:solidFill>
                <a:latin typeface="Calibri"/>
              </a:rPr>
              <a:t>/hello-world</a:t>
            </a:r>
            <a:r>
              <a:rPr lang="en-US" sz="2800" b="0" strike="noStrike" spc="-1">
                <a:solidFill>
                  <a:srgbClr val="000000"/>
                </a:solidFill>
                <a:latin typeface="Calibri"/>
              </a:rPr>
              <a:t>:</a:t>
            </a:r>
          </a:p>
          <a:p>
            <a:pPr>
              <a:lnSpc>
                <a:spcPct val="90000"/>
              </a:lnSpc>
              <a:spcBef>
                <a:spcPts val="1001"/>
              </a:spcBef>
              <a:tabLst>
                <a:tab pos="0" algn="l"/>
              </a:tabLst>
            </a:pPr>
            <a:r>
              <a:rPr lang="en-US" sz="2800" b="0" strike="noStrike" spc="-1">
                <a:solidFill>
                  <a:srgbClr val="000000"/>
                </a:solidFill>
                <a:latin typeface="Calibri"/>
              </a:rPr>
              <a:t>$ git clone https://github.com/ goobsan /hello-world.git</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Git Commands Overview</a:t>
            </a:r>
            <a:endParaRPr lang="en-US" sz="4400" b="0" strike="noStrike" spc="-1">
              <a:solidFill>
                <a:srgbClr val="000000"/>
              </a:solidFill>
              <a:latin typeface="Calibri"/>
            </a:endParaRPr>
          </a:p>
        </p:txBody>
      </p:sp>
      <p:sp>
        <p:nvSpPr>
          <p:cNvPr id="181" name="TextShape 2"/>
          <p:cNvSpPr txBox="1"/>
          <p:nvPr/>
        </p:nvSpPr>
        <p:spPr>
          <a:xfrm>
            <a:off x="838080" y="1825560"/>
            <a:ext cx="10515240" cy="4350960"/>
          </a:xfrm>
          <a:prstGeom prst="rect">
            <a:avLst/>
          </a:prstGeom>
          <a:noFill/>
          <a:ln>
            <a:noFill/>
          </a:ln>
        </p:spPr>
        <p:txBody>
          <a:bodyPr>
            <a:normAutofit fontScale="47500" lnSpcReduction="10000"/>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Project Setup</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init: Initializes new local Git repository in the current directory.</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Tracking Files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add .: Adds ALL files with changes to be committed.</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add [file]: Adds the named file to be committed.</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commit -m "[message]": records all of the staged files permanently to the version history; message should describe the changes finishing the phrase "This commit will…".</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Example: $ git commit -m "add submit functionality for the form" </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Remote Repositories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remote add [remote name] [remote URL]: Adds a remote with the name specified for the repository to the remote URL provided.</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remote -v: Shows the names and URLs for all of the remote repositories that the project's Git repository has stored.</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push [remote name] [branch name]: Copies the code to the remote repository from the local Git repository.</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clone [remote URL]: Copies the code and commit history from a remote repository to a local repository.</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Reviewing Git Info</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log: Lists commit history for the current branch.</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log --oneline: Lists a condensed format of the commit history for the current branch.</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status: Lists the files where changes have been made to be committed.</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Forking with Git</a:t>
            </a:r>
            <a:endParaRPr lang="en-US" sz="4400" b="0" strike="noStrike" spc="-1">
              <a:solidFill>
                <a:srgbClr val="000000"/>
              </a:solidFill>
              <a:latin typeface="Calibri"/>
            </a:endParaRPr>
          </a:p>
        </p:txBody>
      </p:sp>
      <p:sp>
        <p:nvSpPr>
          <p:cNvPr id="183" name="TextShape 2"/>
          <p:cNvSpPr txBox="1"/>
          <p:nvPr/>
        </p:nvSpPr>
        <p:spPr>
          <a:xfrm>
            <a:off x="838080" y="1825560"/>
            <a:ext cx="10515240" cy="4350960"/>
          </a:xfrm>
          <a:prstGeom prst="rect">
            <a:avLst/>
          </a:prstGeom>
          <a:noFill/>
          <a:ln>
            <a:noFill/>
          </a:ln>
        </p:spPr>
        <p:txBody>
          <a:bodyPr>
            <a:normAutofit fontScale="82500" lnSpcReduction="10000"/>
          </a:bodyPr>
          <a:lstStyle/>
          <a:p>
            <a:pPr>
              <a:lnSpc>
                <a:spcPct val="90000"/>
              </a:lnSpc>
              <a:spcBef>
                <a:spcPts val="1001"/>
              </a:spcBef>
              <a:tabLst>
                <a:tab pos="0" algn="l"/>
              </a:tabLst>
            </a:pPr>
            <a:r>
              <a:rPr lang="en-US" sz="2800" b="1" strike="noStrike" spc="-1">
                <a:solidFill>
                  <a:srgbClr val="000000"/>
                </a:solidFill>
                <a:latin typeface="Calibri"/>
              </a:rPr>
              <a:t>Forking a Repository</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A </a:t>
            </a:r>
            <a:r>
              <a:rPr lang="en-US" sz="2800" b="1" strike="noStrike" spc="-1">
                <a:solidFill>
                  <a:srgbClr val="000000"/>
                </a:solidFill>
                <a:latin typeface="Calibri"/>
              </a:rPr>
              <a:t>fork</a:t>
            </a:r>
            <a:r>
              <a:rPr lang="en-US" sz="2800" b="0" strike="noStrike" spc="-1">
                <a:solidFill>
                  <a:srgbClr val="000000"/>
                </a:solidFill>
                <a:latin typeface="Calibri"/>
              </a:rPr>
              <a:t> is a copy of a repository. Most commonly, forks are used to propose changes to someone's project or to use someone else's project as a starting point for your own idea. We are going to learn how to collaborate effectively later in the course. After working on your pair partner's computer and pushing changes to their GitHub account, there's the need to create a copy of the project in your own GitHub account. </a:t>
            </a:r>
          </a:p>
          <a:p>
            <a:pPr>
              <a:lnSpc>
                <a:spcPct val="90000"/>
              </a:lnSpc>
              <a:spcBef>
                <a:spcPts val="1001"/>
              </a:spcBef>
              <a:tabLst>
                <a:tab pos="0" algn="l"/>
              </a:tabLst>
            </a:pPr>
            <a:r>
              <a:rPr lang="en-US" sz="2800" b="0" strike="noStrike" spc="-1">
                <a:solidFill>
                  <a:srgbClr val="000000"/>
                </a:solidFill>
                <a:latin typeface="Calibri"/>
              </a:rPr>
              <a:t>To get started, open the </a:t>
            </a:r>
            <a:r>
              <a:rPr lang="en-US" sz="2800" b="0" u="sng" strike="noStrike" spc="-1">
                <a:solidFill>
                  <a:srgbClr val="0563C1"/>
                </a:solidFill>
                <a:uFillTx/>
                <a:latin typeface="Calibri"/>
                <a:hlinkClick r:id="rId2"/>
              </a:rPr>
              <a:t>GitHub repository</a:t>
            </a:r>
            <a:r>
              <a:rPr lang="en-US" sz="2800" b="0" strike="noStrike" spc="-1">
                <a:solidFill>
                  <a:srgbClr val="000000"/>
                </a:solidFill>
                <a:latin typeface="Calibri"/>
              </a:rPr>
              <a: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This is an external link. we will be working with throughout this lesson. On the top right corner of your screen, you should see a button with the text 'Fork' as shown in the image below. Clicking on this button should start the process of copying the project/repository to your own account. This is the </a:t>
            </a:r>
            <a:r>
              <a:rPr lang="en-US" sz="2800" b="1" u="sng" strike="noStrike" spc="-1">
                <a:solidFill>
                  <a:srgbClr val="0563C1"/>
                </a:solidFill>
                <a:uFillTx/>
                <a:latin typeface="Calibri"/>
                <a:hlinkClick r:id="rId3"/>
              </a:rPr>
              <a:t>open source</a:t>
            </a:r>
            <a:r>
              <a:rPr lang="en-US" sz="2800" b="1" strike="noStrike" spc="-1">
                <a:solidFill>
                  <a:srgbClr val="000000"/>
                </a:solidFill>
                <a:latin typeface="Calibri"/>
              </a:rPr>
              <a:t>. </a:t>
            </a:r>
            <a:r>
              <a:rPr lang="en-US" sz="2800" b="0" strike="noStrike" spc="-1">
                <a:solidFill>
                  <a:srgbClr val="000000"/>
                </a:solidFill>
                <a:latin typeface="Calibri"/>
              </a:rPr>
              <a:t>advantage of sharing projects on Github allowing people to collaborate on their work.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Command Prompt</a:t>
            </a:r>
            <a:endParaRPr lang="en-US" sz="4400" b="0" strike="noStrike" spc="-1">
              <a:solidFill>
                <a:srgbClr val="000000"/>
              </a:solidFill>
              <a:latin typeface="Calibri"/>
            </a:endParaRPr>
          </a:p>
        </p:txBody>
      </p:sp>
      <p:sp>
        <p:nvSpPr>
          <p:cNvPr id="95" name="TextShape 2"/>
          <p:cNvSpPr txBox="1"/>
          <p:nvPr/>
        </p:nvSpPr>
        <p:spPr>
          <a:xfrm>
            <a:off x="838080" y="1825560"/>
            <a:ext cx="10515240" cy="4350960"/>
          </a:xfrm>
          <a:prstGeom prst="rect">
            <a:avLst/>
          </a:prstGeom>
          <a:noFill/>
          <a:ln>
            <a:noFill/>
          </a:ln>
        </p:spPr>
        <p:txBody>
          <a:bodyPr>
            <a:normAutofit fontScale="85500" lnSpcReduction="10000"/>
          </a:bodyPr>
          <a:lstStyle/>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r>
              <a:rPr lang="en-US" sz="2800" b="0" strike="noStrike" spc="-1">
                <a:solidFill>
                  <a:srgbClr val="000000"/>
                </a:solidFill>
                <a:latin typeface="Calibri"/>
              </a:rPr>
              <a:t>When you open up your computer's terminal, you should see a blank screen with a few lines of text in the corner, followed by a $. This is called the </a:t>
            </a:r>
            <a:r>
              <a:rPr lang="en-US" sz="2800" b="1" strike="noStrike" spc="-1">
                <a:solidFill>
                  <a:srgbClr val="000000"/>
                </a:solidFill>
                <a:latin typeface="Calibri"/>
              </a:rPr>
              <a:t>prompt</a:t>
            </a:r>
            <a:r>
              <a:rPr lang="en-US" sz="2800" b="0" strike="noStrike" spc="-1">
                <a:solidFill>
                  <a:srgbClr val="000000"/>
                </a:solidFill>
                <a:latin typeface="Calibri"/>
              </a:rPr>
              <a:t>. It usually provides some contextual information such as who you are, your location on the computer, and other useful info</a:t>
            </a:r>
          </a:p>
          <a:p>
            <a:pPr>
              <a:lnSpc>
                <a:spcPct val="90000"/>
              </a:lnSpc>
              <a:spcBef>
                <a:spcPts val="1001"/>
              </a:spcBef>
              <a:tabLst>
                <a:tab pos="0" algn="l"/>
              </a:tabLst>
            </a:pPr>
            <a:r>
              <a:rPr lang="en-US" sz="2800" b="0" strike="noStrike" spc="-1">
                <a:solidFill>
                  <a:srgbClr val="000000"/>
                </a:solidFill>
                <a:latin typeface="Calibri"/>
              </a:rPr>
              <a:t>After the prompt is a blinking grey rectangle, called the </a:t>
            </a:r>
            <a:r>
              <a:rPr lang="en-US" sz="2800" b="1" strike="noStrike" spc="-1">
                <a:solidFill>
                  <a:srgbClr val="000000"/>
                </a:solidFill>
                <a:latin typeface="Calibri"/>
              </a:rPr>
              <a:t>cursor</a:t>
            </a:r>
            <a:r>
              <a:rPr lang="en-US" sz="2800" b="0" strike="noStrike" spc="-1">
                <a:solidFill>
                  <a:srgbClr val="000000"/>
                </a:solidFill>
                <a:latin typeface="Calibri"/>
              </a:rPr>
              <a:t>. This is where you will be typing commands.</a:t>
            </a:r>
          </a:p>
          <a:p>
            <a:pPr>
              <a:lnSpc>
                <a:spcPct val="90000"/>
              </a:lnSpc>
              <a:spcBef>
                <a:spcPts val="1001"/>
              </a:spcBef>
              <a:tabLst>
                <a:tab pos="0" algn="l"/>
              </a:tabLst>
            </a:pPr>
            <a:r>
              <a:rPr lang="en-US" sz="2800" b="0" strike="noStrike" spc="-1">
                <a:solidFill>
                  <a:srgbClr val="000000"/>
                </a:solidFill>
                <a:latin typeface="Calibri"/>
              </a:rPr>
              <a:t>Both in the curriculum and in resources online, you will often see commands preceded by a $. When typing the commands yourself, do not type the $ - this is simply a common convention used to indicate that what follows is a command to be run.</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85" name="TextShape 2"/>
          <p:cNvSpPr txBox="1"/>
          <p:nvPr/>
        </p:nvSpPr>
        <p:spPr>
          <a:xfrm>
            <a:off x="838080" y="1825560"/>
            <a:ext cx="10515240" cy="4350960"/>
          </a:xfrm>
          <a:prstGeom prst="rect">
            <a:avLst/>
          </a:prstGeom>
          <a:noFill/>
          <a:ln>
            <a:noFill/>
          </a:ln>
        </p:spPr>
        <p:txBody>
          <a:bodyPr>
            <a:normAutofit fontScale="87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on that button which should result in a modal prompting you to choose the account to which you want to fork. Select your account name which should take you to the repo you forked in your account. For example, if your GitHub username is </a:t>
            </a:r>
            <a:r>
              <a:rPr lang="en-US" sz="2800" b="0" i="1" strike="noStrike" spc="-1">
                <a:solidFill>
                  <a:srgbClr val="000000"/>
                </a:solidFill>
                <a:latin typeface="Calibri"/>
              </a:rPr>
              <a:t>'iantheninja' </a:t>
            </a:r>
            <a:r>
              <a:rPr lang="en-US" sz="2800" b="0" strike="noStrike" spc="-1">
                <a:solidFill>
                  <a:srgbClr val="000000"/>
                </a:solidFill>
                <a:latin typeface="Calibri"/>
              </a:rPr>
              <a:t>just like mine is, you should select it and not anything else that appears in the modal. This may take a couple of seconds so be patient as the process takes place. To know that the forking process is complete, check the </a:t>
            </a:r>
            <a:r>
              <a:rPr lang="en-US" sz="2800" b="1" strike="noStrike" spc="-1">
                <a:solidFill>
                  <a:srgbClr val="000000"/>
                </a:solidFill>
                <a:latin typeface="Calibri"/>
              </a:rPr>
              <a:t>top left</a:t>
            </a:r>
            <a:r>
              <a:rPr lang="en-US" sz="2800" b="0" strike="noStrike" spc="-1">
                <a:solidFill>
                  <a:srgbClr val="000000"/>
                </a:solidFill>
                <a:latin typeface="Calibri"/>
              </a:rPr>
              <a:t> corner of your repo. You should be in your account in a repo with the same name as the original repository (</a:t>
            </a:r>
            <a:r>
              <a:rPr lang="en-US" sz="2800" b="1" strike="noStrike" spc="-1">
                <a:solidFill>
                  <a:srgbClr val="000000"/>
                </a:solidFill>
                <a:latin typeface="Calibri"/>
              </a:rPr>
              <a:t>your_username</a:t>
            </a:r>
            <a:r>
              <a:rPr lang="en-US" sz="2800" b="0" strike="noStrike" spc="-1">
                <a:solidFill>
                  <a:srgbClr val="000000"/>
                </a:solidFill>
                <a:latin typeface="Calibri"/>
              </a:rPr>
              <a:t>/delani_studio_site). This shows that the forking process is complete.</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It shows that you are now working on your forked version that was forked from</a:t>
            </a:r>
            <a:r>
              <a:rPr lang="en-US" sz="2800" b="0" i="1" strike="noStrike" spc="-1">
                <a:solidFill>
                  <a:srgbClr val="000000"/>
                </a:solidFill>
                <a:latin typeface="Calibri"/>
              </a:rPr>
              <a:t> iantheninja/delani_studio_site. </a:t>
            </a:r>
            <a:r>
              <a:rPr lang="en-US" sz="2800" b="0" strike="noStrike" spc="-1">
                <a:solidFill>
                  <a:srgbClr val="000000"/>
                </a:solidFill>
                <a:latin typeface="Calibri"/>
              </a:rPr>
              <a:t>Having copied </a:t>
            </a:r>
            <a:r>
              <a:rPr lang="en-US" sz="2800" b="0" i="1" strike="noStrike" spc="-1">
                <a:solidFill>
                  <a:srgbClr val="000000"/>
                </a:solidFill>
                <a:latin typeface="Calibri"/>
              </a:rPr>
              <a:t>iantheninja</a:t>
            </a:r>
            <a:r>
              <a:rPr lang="en-US" sz="2800" b="0" strike="noStrike" spc="-1">
                <a:solidFill>
                  <a:srgbClr val="000000"/>
                </a:solidFill>
                <a:latin typeface="Calibri"/>
              </a:rPr>
              <a:t>'</a:t>
            </a:r>
            <a:r>
              <a:rPr lang="en-US" sz="2800" b="0" i="1" strike="noStrike" spc="-1">
                <a:solidFill>
                  <a:srgbClr val="000000"/>
                </a:solidFill>
                <a:latin typeface="Calibri"/>
              </a:rPr>
              <a:t>s</a:t>
            </a:r>
            <a:r>
              <a:rPr lang="en-US" sz="2800" b="0" strike="noStrike" spc="-1">
                <a:solidFill>
                  <a:srgbClr val="000000"/>
                </a:solidFill>
                <a:latin typeface="Calibri"/>
              </a:rPr>
              <a:t> repo to your own account, we can then proceed to </a:t>
            </a:r>
            <a:r>
              <a:rPr lang="en-US" sz="2800" b="1" strike="noStrike" spc="-1">
                <a:solidFill>
                  <a:srgbClr val="000000"/>
                </a:solidFill>
                <a:latin typeface="Calibri"/>
              </a:rPr>
              <a:t>clone</a:t>
            </a:r>
            <a:r>
              <a:rPr lang="en-US" sz="2800" b="0" strike="noStrike" spc="-1">
                <a:solidFill>
                  <a:srgbClr val="000000"/>
                </a:solidFill>
                <a:latin typeface="Calibri"/>
              </a:rPr>
              <a:t> it like we learned to do in the previous lesson. Remember that </a:t>
            </a:r>
            <a:r>
              <a:rPr lang="en-US" sz="2800" b="1" strike="noStrike" spc="-1">
                <a:solidFill>
                  <a:srgbClr val="000000"/>
                </a:solidFill>
                <a:latin typeface="Calibri"/>
              </a:rPr>
              <a:t>cloning makes a copy in a location on your device</a:t>
            </a:r>
            <a:r>
              <a:rPr lang="en-US" sz="2800" b="0" strike="noStrike" spc="-1">
                <a:solidFill>
                  <a:srgbClr val="000000"/>
                </a:solidFill>
                <a:latin typeface="Calibri"/>
              </a:rPr>
              <a:t>, in this case, your laptop. </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Picture 185"/>
          <p:cNvPicPr/>
          <p:nvPr/>
        </p:nvPicPr>
        <p:blipFill>
          <a:blip r:embed="rId2"/>
          <a:stretch/>
        </p:blipFill>
        <p:spPr>
          <a:xfrm>
            <a:off x="0" y="0"/>
            <a:ext cx="12192480" cy="6858000"/>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HyperText Markup Language (HTML)</a:t>
            </a:r>
            <a:endParaRPr lang="en-US" sz="4400" b="0" strike="noStrike" spc="-1">
              <a:solidFill>
                <a:srgbClr val="000000"/>
              </a:solidFill>
              <a:latin typeface="Calibri"/>
            </a:endParaRPr>
          </a:p>
        </p:txBody>
      </p:sp>
      <p:sp>
        <p:nvSpPr>
          <p:cNvPr id="188"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web is made up of mostly text files - like the ones you created to write your papers in high school - as well as some other files like images or videos. These files are stored on computers that are connected over networks. When you put a web site's address into your browser, you are really just requesting to see a particular file, or combination of files.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HTML</a:t>
            </a:r>
            <a:endParaRPr lang="en-US" sz="4400" b="0" strike="noStrike" spc="-1">
              <a:solidFill>
                <a:srgbClr val="000000"/>
              </a:solidFill>
              <a:latin typeface="Calibri"/>
            </a:endParaRPr>
          </a:p>
        </p:txBody>
      </p:sp>
      <p:sp>
        <p:nvSpPr>
          <p:cNvPr id="190" name="TextShape 2"/>
          <p:cNvSpPr txBox="1"/>
          <p:nvPr/>
        </p:nvSpPr>
        <p:spPr>
          <a:xfrm>
            <a:off x="838080" y="1825560"/>
            <a:ext cx="10515240" cy="435096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goal of this section is to illustrate how simple HTML is to read and write by showing some text written in HTML and what it looks alike when it displayed in web browser</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HyperText</a:t>
            </a:r>
            <a:r>
              <a:rPr lang="en-US" sz="2800" b="0" strike="noStrike" spc="-1">
                <a:solidFill>
                  <a:srgbClr val="000000"/>
                </a:solidFill>
                <a:latin typeface="Calibri"/>
              </a:rPr>
              <a:t>, or the "HT" of HTML, is just a fancy word for text that links to something else. The "ML" of HTML stands for </a:t>
            </a:r>
            <a:r>
              <a:rPr lang="en-US" sz="2800" b="1" strike="noStrike" spc="-1">
                <a:solidFill>
                  <a:srgbClr val="000000"/>
                </a:solidFill>
                <a:latin typeface="Calibri"/>
              </a:rPr>
              <a:t>markup language</a:t>
            </a:r>
            <a:r>
              <a:rPr lang="en-US" sz="2800" b="0" strike="noStrike" spc="-1">
                <a:solidFill>
                  <a:srgbClr val="000000"/>
                </a:solidFill>
                <a:latin typeface="Calibri"/>
              </a:rPr>
              <a:t>. As we can see in the example above, the text in the HTML file is normal text that is </a:t>
            </a:r>
            <a:r>
              <a:rPr lang="en-US" sz="2800" b="0" i="1" strike="noStrike" spc="-1">
                <a:solidFill>
                  <a:srgbClr val="000000"/>
                </a:solidFill>
                <a:latin typeface="Calibri"/>
              </a:rPr>
              <a:t>marked up</a:t>
            </a:r>
            <a:r>
              <a:rPr lang="en-US" sz="2800" b="0" strike="noStrike" spc="-1">
                <a:solidFill>
                  <a:srgbClr val="000000"/>
                </a:solidFill>
                <a:latin typeface="Calibri"/>
              </a:rPr>
              <a:t> with instructions written inside of these angle brackets &lt;&gt;, known as </a:t>
            </a:r>
            <a:r>
              <a:rPr lang="en-US" sz="2800" b="1" strike="noStrike" spc="-1">
                <a:solidFill>
                  <a:srgbClr val="000000"/>
                </a:solidFill>
                <a:latin typeface="Calibri"/>
              </a:rPr>
              <a:t>tags</a:t>
            </a:r>
            <a:r>
              <a:rPr lang="en-US" sz="2800" b="0" strike="noStrike" spc="-1">
                <a:solidFill>
                  <a:srgbClr val="000000"/>
                </a:solidFill>
                <a:latin typeface="Calibri"/>
              </a:rPr>
              <a:t>. The actual language of HTML is the instructions that we wrap around the text to format it and as we'll see, instructions for many other things like images, links, videos and more.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Indentation and Spacing</a:t>
            </a:r>
            <a:endParaRPr lang="en-US" sz="4400" b="0" strike="noStrike" spc="-1">
              <a:solidFill>
                <a:srgbClr val="000000"/>
              </a:solidFill>
              <a:latin typeface="Calibri"/>
            </a:endParaRPr>
          </a:p>
        </p:txBody>
      </p:sp>
      <p:sp>
        <p:nvSpPr>
          <p:cNvPr id="192"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Before we start writing any HTML, it's important that we go over some rules to make sure that we're writing our code properly.</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When writing HTML (or any other programming language), well-written code follows consistent indentation and spacing patterns. In some languages, indentation and spacing are required for the code to function properly. In HTML, inconsistent indentation and spacing will not impact the functionality of the web page but will cause your code to be difficult to read and understand.</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94"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Consider this example of HTML with poor indentation and spacing:</a:t>
            </a:r>
          </a:p>
          <a:p>
            <a:pPr>
              <a:lnSpc>
                <a:spcPct val="90000"/>
              </a:lnSpc>
              <a:spcBef>
                <a:spcPts val="1001"/>
              </a:spcBef>
              <a:tabLst>
                <a:tab pos="0" algn="l"/>
              </a:tabLst>
            </a:pPr>
            <a:endParaRPr lang="en-US" sz="2800" b="0" strike="noStrike" spc="-1">
              <a:solidFill>
                <a:srgbClr val="000000"/>
              </a:solidFill>
              <a:latin typeface="Calibri"/>
            </a:endParaRPr>
          </a:p>
        </p:txBody>
      </p:sp>
      <p:pic>
        <p:nvPicPr>
          <p:cNvPr id="195" name="Picture 4" descr="A picture containing shape&#10;&#10;Description automatically generated"/>
          <p:cNvPicPr/>
          <p:nvPr/>
        </p:nvPicPr>
        <p:blipFill>
          <a:blip r:embed="rId2"/>
          <a:stretch/>
        </p:blipFill>
        <p:spPr>
          <a:xfrm>
            <a:off x="1064160" y="2663640"/>
            <a:ext cx="8991360" cy="2476080"/>
          </a:xfrm>
          <a:prstGeom prst="rect">
            <a:avLst/>
          </a:prstGeom>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97"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At first glance, it's difficult to see where elements begin and end, and what elements are nested within each other. </a:t>
            </a:r>
            <a:r>
              <a:rPr lang="en-US" sz="2800" b="1" strike="noStrike" spc="-1">
                <a:solidFill>
                  <a:srgbClr val="000000"/>
                </a:solidFill>
                <a:latin typeface="Calibri"/>
              </a:rPr>
              <a:t>Nested</a:t>
            </a:r>
            <a:r>
              <a:rPr lang="en-US" sz="2800" b="0" strike="noStrike" spc="-1">
                <a:solidFill>
                  <a:srgbClr val="000000"/>
                </a:solidFill>
                <a:latin typeface="Calibri"/>
              </a:rPr>
              <a:t> is another way of saying that the start tag and end tags of one element are inside of the start and end tags of another element.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Here's the same code with proper indentation and spacing:</a:t>
            </a:r>
          </a:p>
          <a:p>
            <a:pPr>
              <a:lnSpc>
                <a:spcPct val="90000"/>
              </a:lnSpc>
              <a:spcBef>
                <a:spcPts val="1001"/>
              </a:spcBef>
              <a:tabLst>
                <a:tab pos="0" algn="l"/>
              </a:tabLst>
            </a:pPr>
            <a:endParaRPr lang="en-US" sz="2800" b="0" strike="noStrike" spc="-1">
              <a:solidFill>
                <a:srgbClr val="000000"/>
              </a:solidFill>
              <a:latin typeface="Calibri"/>
            </a:endParaRPr>
          </a:p>
        </p:txBody>
      </p:sp>
      <p:pic>
        <p:nvPicPr>
          <p:cNvPr id="198" name="Picture 4" descr="Graphical user interface, text&#10;&#10;Description automatically generated"/>
          <p:cNvPicPr/>
          <p:nvPr/>
        </p:nvPicPr>
        <p:blipFill>
          <a:blip r:embed="rId2"/>
          <a:stretch/>
        </p:blipFill>
        <p:spPr>
          <a:xfrm>
            <a:off x="1120680" y="4012200"/>
            <a:ext cx="5069520" cy="2299320"/>
          </a:xfrm>
          <a:prstGeom prst="rect">
            <a:avLst/>
          </a:prstGeom>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00" name="TextShape 2"/>
          <p:cNvSpPr txBox="1"/>
          <p:nvPr/>
        </p:nvSpPr>
        <p:spPr>
          <a:xfrm>
            <a:off x="838080" y="1825560"/>
            <a:ext cx="10515240" cy="4350960"/>
          </a:xfrm>
          <a:prstGeom prst="rect">
            <a:avLst/>
          </a:prstGeom>
          <a:noFill/>
          <a:ln>
            <a:noFill/>
          </a:ln>
        </p:spPr>
        <p:txBody>
          <a:bodyPr>
            <a:normAutofit fontScale="84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In HTML, start tags and end tags on different lines are always left-aligned with one another. For example, when I see the &lt;html&gt; tag, I can scan vertically down to see its closing tag. It's clear that &lt;head&gt; and &lt;body&gt; are nested within &lt;html&gt;. The same goes for the &lt;head&gt; and &lt;body&gt; tag alignment.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When an element is nested inside another element, it needs to be indented two spaces from the opening tag. You can see in the above example that &lt;head&gt; is indented two spaces from &lt;html&gt;, and &lt;title&gt; is indented two spaces from &lt;head&gt;.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With a text editor like Atom, you can use the tab key to indent quickly. If you use the tab option, make sure tabs are set to two spaces. Some defaults are set to other amounts, such as four spaces, which is too much white space for HTML and is not standard practice.</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To check your settings in Atom, go to the menu bar and select </a:t>
            </a:r>
            <a:r>
              <a:rPr lang="en-US" sz="2800" b="0" i="1" strike="noStrike" spc="-1">
                <a:solidFill>
                  <a:srgbClr val="000000"/>
                </a:solidFill>
                <a:latin typeface="Calibri"/>
              </a:rPr>
              <a:t>Atom</a:t>
            </a:r>
            <a:r>
              <a:rPr lang="en-US" sz="2800" b="0" strike="noStrike" spc="-1">
                <a:solidFill>
                  <a:srgbClr val="000000"/>
                </a:solidFill>
                <a:latin typeface="Calibri"/>
              </a:rPr>
              <a:t> &gt; </a:t>
            </a:r>
            <a:r>
              <a:rPr lang="en-US" sz="2800" b="0" i="1" strike="noStrike" spc="-1">
                <a:solidFill>
                  <a:srgbClr val="000000"/>
                </a:solidFill>
                <a:latin typeface="Calibri"/>
              </a:rPr>
              <a:t>Preferences</a:t>
            </a:r>
            <a:r>
              <a:rPr lang="en-US" sz="2800" b="0" strike="noStrike" spc="-1">
                <a:solidFill>
                  <a:srgbClr val="000000"/>
                </a:solidFill>
                <a:latin typeface="Calibri"/>
              </a:rPr>
              <a:t>, then choose the </a:t>
            </a:r>
            <a:r>
              <a:rPr lang="en-US" sz="2800" b="0" i="1" strike="noStrike" spc="-1">
                <a:solidFill>
                  <a:srgbClr val="000000"/>
                </a:solidFill>
                <a:latin typeface="Calibri"/>
              </a:rPr>
              <a:t>Editor </a:t>
            </a:r>
            <a:r>
              <a:rPr lang="en-US" sz="2800" b="0" strike="noStrike" spc="-1">
                <a:solidFill>
                  <a:srgbClr val="000000"/>
                </a:solidFill>
                <a:latin typeface="Calibri"/>
              </a:rPr>
              <a:t>menu in the sidebar and scroll down to </a:t>
            </a:r>
            <a:r>
              <a:rPr lang="en-US" sz="2800" b="0" i="1" strike="noStrike" spc="-1">
                <a:solidFill>
                  <a:srgbClr val="000000"/>
                </a:solidFill>
                <a:latin typeface="Calibri"/>
              </a:rPr>
              <a:t>Tab Length</a:t>
            </a:r>
            <a:r>
              <a:rPr lang="en-US" sz="2800" b="0" strike="noStrike" spc="-1">
                <a:solidFill>
                  <a:srgbClr val="000000"/>
                </a:solidFill>
                <a:latin typeface="Calibri"/>
              </a:rPr>
              <a:t>.</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02" name="Group 2"/>
          <p:cNvGrpSpPr/>
          <p:nvPr/>
        </p:nvGrpSpPr>
        <p:grpSpPr>
          <a:xfrm>
            <a:off x="360" y="4601520"/>
            <a:ext cx="1013760" cy="2017080"/>
            <a:chOff x="360" y="4601520"/>
            <a:chExt cx="1013760" cy="2017080"/>
          </a:xfrm>
        </p:grpSpPr>
        <p:sp>
          <p:nvSpPr>
            <p:cNvPr id="203" name="CustomShape 3"/>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04" name="CustomShape 4"/>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05" name="Content Placeholder 4" descr="Graphical user interface, text, application&#10;&#10;Description automatically generated"/>
          <p:cNvPicPr/>
          <p:nvPr/>
        </p:nvPicPr>
        <p:blipFill>
          <a:blip r:embed="rId2"/>
          <a:stretch/>
        </p:blipFill>
        <p:spPr>
          <a:xfrm>
            <a:off x="2560680" y="641160"/>
            <a:ext cx="6539040" cy="5394600"/>
          </a:xfrm>
          <a:prstGeom prst="rect">
            <a:avLst/>
          </a:prstGeom>
          <a:ln>
            <a:noFill/>
          </a:ln>
        </p:spPr>
      </p:pic>
      <p:grpSp>
        <p:nvGrpSpPr>
          <p:cNvPr id="206" name="Group 5"/>
          <p:cNvGrpSpPr/>
          <p:nvPr/>
        </p:nvGrpSpPr>
        <p:grpSpPr>
          <a:xfrm>
            <a:off x="11219400" y="360"/>
            <a:ext cx="972360" cy="1935000"/>
            <a:chOff x="11219400" y="360"/>
            <a:chExt cx="972360" cy="1935000"/>
          </a:xfrm>
        </p:grpSpPr>
        <p:sp>
          <p:nvSpPr>
            <p:cNvPr id="207" name="CustomShape 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08" name="CustomShape 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10"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Also, notice that there is no space between the text content of an element and its tags. For example, &lt;h1&gt;Header&lt;/h1&gt; has no spaces between &lt;h1&gt; and the word Header.</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Regardless of the language that you use to write code, learn its conventions for indentation and spacing. Getting in good habits now is much easier than breaking bad habits later. Practice consistency so that your code is easily understood by other developers, as well as yourself.</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p:cNvPicPr/>
          <p:nvPr/>
        </p:nvPicPr>
        <p:blipFill>
          <a:blip r:embed="rId2"/>
          <a:stretch/>
        </p:blipFill>
        <p:spPr>
          <a:xfrm>
            <a:off x="32760" y="6120"/>
            <a:ext cx="12191400" cy="6857640"/>
          </a:xfrm>
          <a:prstGeom prst="rect">
            <a:avLst/>
          </a:prstGeom>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Creating a Web Page</a:t>
            </a:r>
            <a:endParaRPr lang="en-US" sz="4400" b="0" strike="noStrike" spc="-1">
              <a:solidFill>
                <a:srgbClr val="000000"/>
              </a:solidFill>
              <a:latin typeface="Calibri"/>
            </a:endParaRPr>
          </a:p>
        </p:txBody>
      </p:sp>
      <p:sp>
        <p:nvSpPr>
          <p:cNvPr id="212" name="TextShape 2"/>
          <p:cNvSpPr txBox="1"/>
          <p:nvPr/>
        </p:nvSpPr>
        <p:spPr>
          <a:xfrm>
            <a:off x="838080" y="1825560"/>
            <a:ext cx="10515240" cy="4350960"/>
          </a:xfrm>
          <a:prstGeom prst="rect">
            <a:avLst/>
          </a:prstGeom>
          <a:noFill/>
          <a:ln>
            <a:noFill/>
          </a:ln>
        </p:spPr>
        <p:txBody>
          <a:bodyPr>
            <a:normAutofit fontScale="62000" lnSpcReduction="10000"/>
          </a:bodyPr>
          <a:lstStyle/>
          <a:p>
            <a:pPr>
              <a:lnSpc>
                <a:spcPct val="90000"/>
              </a:lnSpc>
              <a:spcBef>
                <a:spcPts val="1001"/>
              </a:spcBef>
              <a:tabLst>
                <a:tab pos="0" algn="l"/>
              </a:tabLst>
            </a:pPr>
            <a:r>
              <a:rPr lang="en-US" sz="2800" b="0" strike="noStrike" spc="-1">
                <a:solidFill>
                  <a:srgbClr val="000000"/>
                </a:solidFill>
                <a:latin typeface="Calibri"/>
              </a:rPr>
              <a:t>Let's create a project directory and initialize a Git repository for a new project called </a:t>
            </a:r>
            <a:r>
              <a:rPr lang="en-US" sz="2800" b="0" i="1" strike="noStrike" spc="-1">
                <a:solidFill>
                  <a:srgbClr val="000000"/>
                </a:solidFill>
                <a:latin typeface="Calibri"/>
              </a:rPr>
              <a:t>my-first-webpage</a:t>
            </a:r>
            <a:r>
              <a:rPr lang="en-US" sz="2800" b="0" strike="noStrike" spc="-1">
                <a:solidFill>
                  <a:srgbClr val="000000"/>
                </a:solidFill>
                <a:latin typeface="Calibri"/>
              </a:rPr>
              <a:t>.</a:t>
            </a:r>
          </a:p>
          <a:p>
            <a:pPr>
              <a:lnSpc>
                <a:spcPct val="90000"/>
              </a:lnSpc>
              <a:spcBef>
                <a:spcPts val="1001"/>
              </a:spcBef>
              <a:tabLst>
                <a:tab pos="0" algn="l"/>
              </a:tabLst>
            </a:pPr>
            <a:r>
              <a:rPr lang="en-US" sz="2800" b="0" strike="noStrike" spc="-1">
                <a:solidFill>
                  <a:srgbClr val="000000"/>
                </a:solidFill>
                <a:latin typeface="Calibri"/>
              </a:rPr>
              <a:t>As a review, here are the steps:</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Open Terminal.</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Make a project directory called my-first-website in your Desktop directory: </a:t>
            </a:r>
          </a:p>
          <a:p>
            <a:pPr>
              <a:lnSpc>
                <a:spcPct val="90000"/>
              </a:lnSpc>
              <a:spcBef>
                <a:spcPts val="1001"/>
              </a:spcBef>
              <a:tabLst>
                <a:tab pos="0" algn="l"/>
              </a:tabLst>
            </a:pPr>
            <a:r>
              <a:rPr lang="en-US" sz="2800" b="0" strike="noStrike" spc="-1">
                <a:solidFill>
                  <a:srgbClr val="000000"/>
                </a:solidFill>
                <a:latin typeface="Calibri"/>
              </a:rPr>
              <a:t>$ mkdir my-first-website.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Navigate into the project directory you just created: $ cd my-first-website.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If you type $ pwd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Within your project directory, initialize your Git repository: $ git init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Create an empty file: $ touch my-first-webpage.html.</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We gave our HTML document the file extension ".html", which tells our computer that it is an HTML file, and that it shouldopen the file in a web browser.</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Open the project directory in Atom: $ atom . </a:t>
            </a:r>
          </a:p>
          <a:p>
            <a:pPr marL="685800" lvl="1" indent="-22824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rPr>
              <a:t>The command atom . opens the entire directory you are currently in because the . refers to current directory. If you only want to open the single file, you could instead type: $ atom my-first-webpage.html.</a:t>
            </a:r>
          </a:p>
          <a:p>
            <a:pPr>
              <a:lnSpc>
                <a:spcPct val="90000"/>
              </a:lnSpc>
              <a:spcBef>
                <a:spcPts val="1001"/>
              </a:spcBef>
              <a:tabLst>
                <a:tab pos="0" algn="l"/>
              </a:tabLst>
            </a:pPr>
            <a:endParaRPr lang="en-US" sz="2400" b="0" strike="noStrike" spc="-1">
              <a:solidFill>
                <a:srgbClr val="000000"/>
              </a:solidFill>
              <a:latin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14" name="TextShape 2"/>
          <p:cNvSpPr txBox="1"/>
          <p:nvPr/>
        </p:nvSpPr>
        <p:spPr>
          <a:xfrm>
            <a:off x="838080" y="1825560"/>
            <a:ext cx="10515240" cy="4350960"/>
          </a:xfrm>
          <a:prstGeom prst="rect">
            <a:avLst/>
          </a:prstGeom>
          <a:noFill/>
          <a:ln>
            <a:noFill/>
          </a:ln>
        </p:spPr>
        <p:txBody>
          <a:bodyPr>
            <a:normAutofit fontScale="70000" lnSpcReduction="10000"/>
          </a:bodyPr>
          <a:lstStyle/>
          <a:p>
            <a:pPr>
              <a:lnSpc>
                <a:spcPct val="90000"/>
              </a:lnSpc>
              <a:spcBef>
                <a:spcPts val="1001"/>
              </a:spcBef>
              <a:tabLst>
                <a:tab pos="0" algn="l"/>
              </a:tabLst>
            </a:pPr>
            <a:r>
              <a:rPr lang="en-US" sz="2800" b="0" i="1" strike="noStrike" spc="-1">
                <a:solidFill>
                  <a:srgbClr val="000000"/>
                </a:solidFill>
                <a:latin typeface="Calibri"/>
              </a:rPr>
              <a:t>my-first-webpage.html</a:t>
            </a: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r>
              <a:rPr lang="en-US" sz="2800" b="0" strike="noStrike" spc="-1">
                <a:solidFill>
                  <a:srgbClr val="000000"/>
                </a:solidFill>
                <a:latin typeface="Calibri"/>
              </a:rPr>
              <a:t>&lt;!DOCTYPE html&gt;</a:t>
            </a:r>
          </a:p>
          <a:p>
            <a:pPr>
              <a:lnSpc>
                <a:spcPct val="90000"/>
              </a:lnSpc>
              <a:spcBef>
                <a:spcPts val="1001"/>
              </a:spcBef>
              <a:tabLst>
                <a:tab pos="0" algn="l"/>
              </a:tabLst>
            </a:pPr>
            <a:r>
              <a:rPr lang="en-US" sz="2800" b="0" strike="noStrike" spc="-1">
                <a:solidFill>
                  <a:srgbClr val="000000"/>
                </a:solidFill>
                <a:latin typeface="Calibri"/>
              </a:rPr>
              <a:t> &lt;html&gt; </a:t>
            </a:r>
          </a:p>
          <a:p>
            <a:pPr>
              <a:lnSpc>
                <a:spcPct val="90000"/>
              </a:lnSpc>
              <a:spcBef>
                <a:spcPts val="1001"/>
              </a:spcBef>
              <a:tabLst>
                <a:tab pos="0" algn="l"/>
              </a:tabLst>
            </a:pPr>
            <a:r>
              <a:rPr lang="en-US" sz="2800" b="0" strike="noStrike" spc="-1">
                <a:solidFill>
                  <a:srgbClr val="000000"/>
                </a:solidFill>
                <a:latin typeface="Calibri"/>
              </a:rPr>
              <a:t>&lt;head&gt; </a:t>
            </a:r>
          </a:p>
          <a:p>
            <a:pPr>
              <a:lnSpc>
                <a:spcPct val="90000"/>
              </a:lnSpc>
              <a:spcBef>
                <a:spcPts val="1001"/>
              </a:spcBef>
              <a:tabLst>
                <a:tab pos="0" algn="l"/>
              </a:tabLst>
            </a:pPr>
            <a:r>
              <a:rPr lang="en-US" sz="2800" b="0" strike="noStrike" spc="-1">
                <a:solidFill>
                  <a:srgbClr val="000000"/>
                </a:solidFill>
                <a:latin typeface="Calibri"/>
              </a:rPr>
              <a:t>&lt;title&gt;My first webpage!&lt;/title&gt; </a:t>
            </a:r>
          </a:p>
          <a:p>
            <a:pPr>
              <a:lnSpc>
                <a:spcPct val="90000"/>
              </a:lnSpc>
              <a:spcBef>
                <a:spcPts val="1001"/>
              </a:spcBef>
              <a:tabLst>
                <a:tab pos="0" algn="l"/>
              </a:tabLst>
            </a:pPr>
            <a:r>
              <a:rPr lang="en-US" sz="2800" b="0" strike="noStrike" spc="-1">
                <a:solidFill>
                  <a:srgbClr val="000000"/>
                </a:solidFill>
                <a:latin typeface="Calibri"/>
              </a:rPr>
              <a:t>&lt;/head&gt; </a:t>
            </a:r>
          </a:p>
          <a:p>
            <a:pPr>
              <a:lnSpc>
                <a:spcPct val="90000"/>
              </a:lnSpc>
              <a:spcBef>
                <a:spcPts val="1001"/>
              </a:spcBef>
              <a:tabLst>
                <a:tab pos="0" algn="l"/>
              </a:tabLst>
            </a:pPr>
            <a:r>
              <a:rPr lang="en-US" sz="2800" b="0" strike="noStrike" spc="-1">
                <a:solidFill>
                  <a:srgbClr val="000000"/>
                </a:solidFill>
                <a:latin typeface="Calibri"/>
              </a:rPr>
              <a:t>&lt;body&gt; </a:t>
            </a:r>
          </a:p>
          <a:p>
            <a:pPr>
              <a:lnSpc>
                <a:spcPct val="90000"/>
              </a:lnSpc>
              <a:spcBef>
                <a:spcPts val="1001"/>
              </a:spcBef>
              <a:tabLst>
                <a:tab pos="0" algn="l"/>
              </a:tabLst>
            </a:pPr>
            <a:r>
              <a:rPr lang="en-US" sz="2800" b="0" strike="noStrike" spc="-1">
                <a:solidFill>
                  <a:srgbClr val="000000"/>
                </a:solidFill>
                <a:latin typeface="Calibri"/>
              </a:rPr>
              <a:t>Hello, world! Welcome to my first webpage!</a:t>
            </a:r>
          </a:p>
          <a:p>
            <a:pPr>
              <a:lnSpc>
                <a:spcPct val="90000"/>
              </a:lnSpc>
              <a:spcBef>
                <a:spcPts val="1001"/>
              </a:spcBef>
              <a:tabLst>
                <a:tab pos="0" algn="l"/>
              </a:tabLst>
            </a:pPr>
            <a:r>
              <a:rPr lang="en-US" sz="2800" b="0" strike="noStrike" spc="-1">
                <a:solidFill>
                  <a:srgbClr val="000000"/>
                </a:solidFill>
                <a:latin typeface="Calibri"/>
              </a:rPr>
              <a:t>&lt;/body&gt; </a:t>
            </a:r>
          </a:p>
          <a:p>
            <a:pPr>
              <a:lnSpc>
                <a:spcPct val="90000"/>
              </a:lnSpc>
              <a:spcBef>
                <a:spcPts val="1001"/>
              </a:spcBef>
              <a:tabLst>
                <a:tab pos="0" algn="l"/>
              </a:tabLst>
            </a:pPr>
            <a:r>
              <a:rPr lang="en-US" sz="2800" b="0" strike="noStrike" spc="-1">
                <a:solidFill>
                  <a:srgbClr val="000000"/>
                </a:solidFill>
                <a:latin typeface="Calibri"/>
              </a:rPr>
              <a:t>&lt;/html&gt;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1325160"/>
          </a:xfrm>
          <a:prstGeom prst="rect">
            <a:avLst/>
          </a:prstGeom>
          <a:noFill/>
          <a:ln>
            <a:noFill/>
          </a:ln>
        </p:spPr>
        <p:txBody>
          <a:bodyPr anchor="ctr">
            <a:noAutofit/>
          </a:bodyPr>
          <a:lstStyle/>
          <a:p>
            <a:endParaRPr lang="en-US" sz="1800" b="0" strike="noStrike" spc="-1">
              <a:solidFill>
                <a:srgbClr val="000000"/>
              </a:solidFill>
              <a:latin typeface="Calibri"/>
            </a:endParaRPr>
          </a:p>
        </p:txBody>
      </p:sp>
      <p:sp>
        <p:nvSpPr>
          <p:cNvPr id="216"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We've created our first web page - let's commit it!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add my-first-webpage.html </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commit -m "add initial page structure”</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Block Elements</a:t>
            </a:r>
            <a:endParaRPr lang="en-US" sz="4400" b="0" strike="noStrike" spc="-1">
              <a:solidFill>
                <a:srgbClr val="000000"/>
              </a:solidFill>
              <a:latin typeface="Calibri"/>
            </a:endParaRPr>
          </a:p>
        </p:txBody>
      </p:sp>
      <p:sp>
        <p:nvSpPr>
          <p:cNvPr id="218" name="TextShape 2"/>
          <p:cNvSpPr txBox="1"/>
          <p:nvPr/>
        </p:nvSpPr>
        <p:spPr>
          <a:xfrm>
            <a:off x="838080" y="1825560"/>
            <a:ext cx="10515240" cy="4350960"/>
          </a:xfrm>
          <a:prstGeom prst="rect">
            <a:avLst/>
          </a:prstGeom>
          <a:noFill/>
          <a:ln>
            <a:noFill/>
          </a:ln>
        </p:spPr>
        <p:txBody>
          <a:bodyPr>
            <a:normAutofit fontScale="625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We're going to start adding content to our page by working with </a:t>
            </a:r>
            <a:r>
              <a:rPr lang="en-US" sz="2800" b="1" strike="noStrike" spc="-1">
                <a:solidFill>
                  <a:srgbClr val="000000"/>
                </a:solidFill>
                <a:latin typeface="Calibri"/>
              </a:rPr>
              <a:t>block elements</a:t>
            </a:r>
            <a:r>
              <a:rPr lang="en-US" sz="2800" b="0" strike="noStrike" spc="-1">
                <a:solidFill>
                  <a:srgbClr val="000000"/>
                </a:solidFill>
                <a:latin typeface="Calibri"/>
              </a:rPr>
              <a:t>. These are HTML elements that start on their own line when displayed, like a "block" on the page. In this lesson, we will learn how to add paragraphs, headers, and lists to our pages.</a:t>
            </a:r>
          </a:p>
          <a:p>
            <a:pPr>
              <a:lnSpc>
                <a:spcPct val="90000"/>
              </a:lnSpc>
              <a:spcBef>
                <a:spcPts val="1001"/>
              </a:spcBef>
              <a:tabLst>
                <a:tab pos="0" algn="l"/>
              </a:tabLst>
            </a:pPr>
            <a:r>
              <a:rPr lang="en-US" sz="2800" b="0" strike="noStrike" spc="-1">
                <a:solidFill>
                  <a:srgbClr val="000000"/>
                </a:solidFill>
                <a:latin typeface="Calibri"/>
              </a:rPr>
              <a:t>Open up </a:t>
            </a:r>
            <a:r>
              <a:rPr lang="en-US" sz="2800" b="0" i="1" strike="noStrike" spc="-1">
                <a:solidFill>
                  <a:srgbClr val="000000"/>
                </a:solidFill>
                <a:latin typeface="Calibri"/>
              </a:rPr>
              <a:t>my-first-webpage.html</a:t>
            </a:r>
            <a:r>
              <a:rPr lang="en-US" sz="2800" b="0" strike="noStrike" spc="-1">
                <a:solidFill>
                  <a:srgbClr val="000000"/>
                </a:solidFill>
                <a:latin typeface="Calibri"/>
              </a:rPr>
              <a:t> and modify it so that it looks like this:</a:t>
            </a:r>
          </a:p>
          <a:p>
            <a:pPr>
              <a:lnSpc>
                <a:spcPct val="90000"/>
              </a:lnSpc>
              <a:spcBef>
                <a:spcPts val="1001"/>
              </a:spcBef>
              <a:tabLst>
                <a:tab pos="0" algn="l"/>
              </a:tabLst>
            </a:pPr>
            <a:r>
              <a:rPr lang="en-US" sz="2800" b="0" i="1" strike="noStrike" spc="-1">
                <a:solidFill>
                  <a:srgbClr val="000000"/>
                </a:solidFill>
                <a:latin typeface="Calibri"/>
              </a:rPr>
              <a:t>my-first-webpage.html</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&lt;!DOCTYPE 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&lt;title&gt;My first webpage!&lt;/title&gt;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&lt;body&gt;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&lt;p&gt;Hello, world!&lt;/p&gt;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&lt;p&gt;Welcome to my first web page!&lt;/p&gt;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&lt;/body&gt;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&lt;/html&gt;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0"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formatting instructions around the text are called </a:t>
            </a:r>
            <a:r>
              <a:rPr lang="en-US" sz="2800" b="1" strike="noStrike" spc="-1">
                <a:solidFill>
                  <a:srgbClr val="000000"/>
                </a:solidFill>
                <a:latin typeface="Calibri"/>
              </a:rPr>
              <a:t>tags</a:t>
            </a:r>
            <a:r>
              <a:rPr lang="en-US" sz="2800" b="0" strike="noStrike" spc="-1">
                <a:solidFill>
                  <a:srgbClr val="000000"/>
                </a:solidFill>
                <a:latin typeface="Calibri"/>
              </a:rPr>
              <a:t>. The &lt;p&gt; is called a </a:t>
            </a:r>
            <a:r>
              <a:rPr lang="en-US" sz="2800" b="1" strike="noStrike" spc="-1">
                <a:solidFill>
                  <a:srgbClr val="000000"/>
                </a:solidFill>
                <a:latin typeface="Calibri"/>
              </a:rPr>
              <a:t>p tag</a:t>
            </a:r>
            <a:r>
              <a:rPr lang="en-US" sz="2800" b="0" strike="noStrike" spc="-1">
                <a:solidFill>
                  <a:srgbClr val="000000"/>
                </a:solidFill>
                <a:latin typeface="Calibri"/>
              </a:rPr>
              <a:t>. It means that everything that follows is a paragraph, until &lt;/p&gt; is reached. The &lt;/p&gt; is called a </a:t>
            </a:r>
            <a:r>
              <a:rPr lang="en-US" sz="2800" b="1" strike="noStrike" spc="-1">
                <a:solidFill>
                  <a:srgbClr val="000000"/>
                </a:solidFill>
                <a:latin typeface="Calibri"/>
              </a:rPr>
              <a:t>closing tag</a:t>
            </a:r>
            <a:r>
              <a:rPr lang="en-US" sz="2800" b="0" strike="noStrike" spc="-1">
                <a:solidFill>
                  <a:srgbClr val="000000"/>
                </a:solidFill>
                <a:latin typeface="Calibri"/>
              </a:rPr>
              <a:t> or </a:t>
            </a:r>
            <a:r>
              <a:rPr lang="en-US" sz="2800" b="1" strike="noStrike" spc="-1">
                <a:solidFill>
                  <a:srgbClr val="000000"/>
                </a:solidFill>
                <a:latin typeface="Calibri"/>
              </a:rPr>
              <a:t>end tag </a:t>
            </a:r>
            <a:r>
              <a:rPr lang="en-US" sz="2800" b="0" strike="noStrike" spc="-1">
                <a:solidFill>
                  <a:srgbClr val="000000"/>
                </a:solidFill>
                <a:latin typeface="Calibri"/>
              </a:rPr>
              <a:t>and indicates the end of the paragraph. Closing tags always match the header but have a backslash in front.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2" name="TextShape 2"/>
          <p:cNvSpPr txBox="1"/>
          <p:nvPr/>
        </p:nvSpPr>
        <p:spPr>
          <a:xfrm>
            <a:off x="838080" y="1471320"/>
            <a:ext cx="10515240" cy="5020920"/>
          </a:xfrm>
          <a:prstGeom prst="rect">
            <a:avLst/>
          </a:prstGeom>
          <a:noFill/>
          <a:ln>
            <a:noFill/>
          </a:ln>
        </p:spPr>
        <p:txBody>
          <a:bodyPr>
            <a:normAutofit fontScale="54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We've just made a change to our code. Time to commit!</a:t>
            </a:r>
          </a:p>
          <a:p>
            <a:pPr>
              <a:lnSpc>
                <a:spcPct val="90000"/>
              </a:lnSpc>
              <a:spcBef>
                <a:spcPts val="1001"/>
              </a:spcBef>
              <a:tabLst>
                <a:tab pos="0" algn="l"/>
              </a:tabLst>
            </a:pPr>
            <a:r>
              <a:rPr lang="en-US" sz="2800" b="0" strike="noStrike" spc="-1">
                <a:solidFill>
                  <a:srgbClr val="000000"/>
                </a:solidFill>
                <a:latin typeface="Calibri"/>
              </a:rPr>
              <a:t>$ git add my-first-webpage.html </a:t>
            </a:r>
          </a:p>
          <a:p>
            <a:pPr>
              <a:lnSpc>
                <a:spcPct val="90000"/>
              </a:lnSpc>
              <a:spcBef>
                <a:spcPts val="1001"/>
              </a:spcBef>
              <a:tabLst>
                <a:tab pos="0" algn="l"/>
              </a:tabLst>
            </a:pPr>
            <a:r>
              <a:rPr lang="en-US" sz="2800" b="0" strike="noStrike" spc="-1">
                <a:solidFill>
                  <a:srgbClr val="000000"/>
                </a:solidFill>
                <a:latin typeface="Calibri"/>
              </a:rPr>
              <a:t>$ git commit -m "add paragraph block elements to the page"</a:t>
            </a:r>
            <a:br/>
            <a:r>
              <a:rPr lang="en-US" sz="2800" b="0" strike="noStrike" spc="-1">
                <a:solidFill>
                  <a:srgbClr val="000000"/>
                </a:solidFill>
                <a:latin typeface="Calibri"/>
              </a:rPr>
              <a:t>Let's try some more tags:</a:t>
            </a:r>
          </a:p>
          <a:p>
            <a:pPr>
              <a:lnSpc>
                <a:spcPct val="90000"/>
              </a:lnSpc>
              <a:spcBef>
                <a:spcPts val="1001"/>
              </a:spcBef>
              <a:tabLst>
                <a:tab pos="0" algn="l"/>
              </a:tabLst>
            </a:pPr>
            <a:r>
              <a:rPr lang="en-US" sz="2800" b="0" i="1" strike="noStrike" spc="-1">
                <a:solidFill>
                  <a:srgbClr val="000000"/>
                </a:solidFill>
                <a:latin typeface="Calibri"/>
              </a:rPr>
              <a:t>my-first-webpage.html</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&lt;!DOCTYPE 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&lt;title&gt;My first webpage!&lt;/title&gt; &lt;/head&gt;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&lt;body&gt;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&lt;h1&gt;My First Webpage&lt;/h1&gt;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&lt;h2&gt;Written with a little guidance from Moringa School&lt;/h2&gt;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&lt;p&gt;Hello, world!&lt;/p&gt;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&lt;p&gt;Welcome to my first web page!&lt;/p&gt;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&lt;/body&gt;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&lt;/html&gt;</a:t>
            </a:r>
            <a:br/>
            <a:r>
              <a:rPr lang="en-US" sz="2800" b="0" strike="noStrike" spc="-1">
                <a:solidFill>
                  <a:srgbClr val="000000"/>
                </a:solidFill>
                <a:latin typeface="Calibri"/>
              </a:rPr>
              <a:t>Here, we've added a main </a:t>
            </a:r>
            <a:r>
              <a:rPr lang="en-US" sz="2800" b="1" strike="noStrike" spc="-1">
                <a:solidFill>
                  <a:srgbClr val="000000"/>
                </a:solidFill>
                <a:latin typeface="Calibri"/>
              </a:rPr>
              <a:t>header</a:t>
            </a:r>
            <a:r>
              <a:rPr lang="en-US" sz="2800" b="0" strike="noStrike" spc="-1">
                <a:solidFill>
                  <a:srgbClr val="000000"/>
                </a:solidFill>
                <a:latin typeface="Calibri"/>
              </a:rPr>
              <a:t> (&lt;h1&gt;My First Webpage&lt;/h1&gt;) and a subheader (&lt;h2&gt;Written with a little guidance from Moringa School&lt;/h2&gt;).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4" name="TextShape 2"/>
          <p:cNvSpPr txBox="1"/>
          <p:nvPr/>
        </p:nvSpPr>
        <p:spPr>
          <a:xfrm>
            <a:off x="838080" y="1825560"/>
            <a:ext cx="10515240" cy="4350960"/>
          </a:xfrm>
          <a:prstGeom prst="rect">
            <a:avLst/>
          </a:prstGeom>
          <a:noFill/>
          <a:ln>
            <a:noFill/>
          </a:ln>
        </p:spPr>
        <p:txBody>
          <a:bodyPr>
            <a:normAutofit fontScale="855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There are six different levels of headers you can add using &lt;h1&gt; through &lt;h6&gt;. Like the paragraph tags, we have an opening tag that indicates where the header begins (&lt;h1&gt;) and a closing tag that indicates where it ends (&lt;/h1&gt;).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HTML ignores empty spaces and blank lines, which is called </a:t>
            </a:r>
            <a:r>
              <a:rPr lang="en-US" sz="2800" b="1" strike="noStrike" spc="-1">
                <a:solidFill>
                  <a:srgbClr val="000000"/>
                </a:solidFill>
                <a:latin typeface="Calibri"/>
              </a:rPr>
              <a:t>whitespace</a:t>
            </a:r>
            <a:r>
              <a:rPr lang="en-US" sz="2800" b="0" strike="noStrike" spc="-1">
                <a:solidFill>
                  <a:srgbClr val="000000"/>
                </a:solidFill>
                <a:latin typeface="Calibri"/>
              </a:rPr>
              <a:t>. That's why the extra line we might add between our headers and paragraphs doesn't do anything when the HTML is displayed. We could take it out, or make it three spaces, and it would look exactly the same in the browser.</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Let's commit again!</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add my-first-webpage.html </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commit -m "add header block elements"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6" name="TextShape 2"/>
          <p:cNvSpPr txBox="1"/>
          <p:nvPr/>
        </p:nvSpPr>
        <p:spPr>
          <a:xfrm>
            <a:off x="838080" y="1334880"/>
            <a:ext cx="10515240" cy="5522760"/>
          </a:xfrm>
          <a:prstGeom prst="rect">
            <a:avLst/>
          </a:prstGeom>
          <a:noFill/>
          <a:ln>
            <a:noFill/>
          </a:ln>
        </p:spPr>
        <p:txBody>
          <a:bodyPr>
            <a:normAutofit fontScale="49000" lnSpcReduction="10000"/>
          </a:bodyPr>
          <a:lstStyle/>
          <a:p>
            <a:pPr>
              <a:lnSpc>
                <a:spcPct val="90000"/>
              </a:lnSpc>
              <a:spcBef>
                <a:spcPts val="1001"/>
              </a:spcBef>
              <a:tabLst>
                <a:tab pos="0" algn="l"/>
              </a:tabLst>
            </a:pPr>
            <a:r>
              <a:rPr lang="en-US" sz="2800" b="0" strike="noStrike" spc="-1">
                <a:solidFill>
                  <a:srgbClr val="000000"/>
                </a:solidFill>
                <a:latin typeface="Calibri"/>
              </a:rPr>
              <a:t>Let's add a little bit more:</a:t>
            </a:r>
          </a:p>
          <a:p>
            <a:pPr>
              <a:lnSpc>
                <a:spcPct val="90000"/>
              </a:lnSpc>
              <a:spcBef>
                <a:spcPts val="1001"/>
              </a:spcBef>
              <a:tabLst>
                <a:tab pos="0" algn="l"/>
              </a:tabLst>
            </a:pPr>
            <a:r>
              <a:rPr lang="en-US" sz="2800" b="0" i="1" strike="noStrike" spc="-1">
                <a:solidFill>
                  <a:srgbClr val="000000"/>
                </a:solidFill>
                <a:latin typeface="Calibri"/>
              </a:rPr>
              <a:t>my-first-webpage.html</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&lt;!DOCTYPE 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&lt;title&gt;My first webpage!&lt;/title&gt;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&lt;body&gt; &lt;h1&gt;My First Webpage&lt;/h1&gt;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&lt;h2&gt;Written with a little guidance from Moringa School&lt;/h2&gt;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&lt;p&gt;Hello, world!&lt;/p&gt;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&lt;p&gt;Welcome to my first web page!&lt;/p&gt;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&lt;p&gt;Here are some things I'm going to learn about coding:&lt;/p&gt;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&lt;ul&gt;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&lt;li&gt;HTML&lt;/li&gt;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&lt;li&gt;CSS&lt;/li&gt;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&lt;li&gt;JavaScript&lt;/li&gt;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&lt;li&gt;And a lot more!&lt;/li&gt;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&lt;/ul&gt;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&lt;/body&gt;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Here we've added an </a:t>
            </a:r>
            <a:r>
              <a:rPr lang="en-US" sz="2800" b="1" strike="noStrike" spc="-1">
                <a:solidFill>
                  <a:srgbClr val="000000"/>
                </a:solidFill>
                <a:latin typeface="Calibri"/>
              </a:rPr>
              <a:t>unordered list</a:t>
            </a:r>
            <a:r>
              <a:rPr lang="en-US" sz="2800" b="0" strike="noStrike" spc="-1">
                <a:solidFill>
                  <a:srgbClr val="000000"/>
                </a:solidFill>
                <a:latin typeface="Calibri"/>
              </a:rPr>
              <a:t> (&lt;ul&gt;) with four </a:t>
            </a:r>
            <a:r>
              <a:rPr lang="en-US" sz="2800" b="1" strike="noStrike" spc="-1">
                <a:solidFill>
                  <a:srgbClr val="000000"/>
                </a:solidFill>
                <a:latin typeface="Calibri"/>
              </a:rPr>
              <a:t>list items</a:t>
            </a:r>
            <a:r>
              <a:rPr lang="en-US" sz="2800" b="0" strike="noStrike" spc="-1">
                <a:solidFill>
                  <a:srgbClr val="000000"/>
                </a:solidFill>
                <a:latin typeface="Calibri"/>
              </a:rPr>
              <a:t> (&lt;li&gt;). Here's the page with the unordered list:</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8"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If we wanted to make an </a:t>
            </a:r>
            <a:r>
              <a:rPr lang="en-US" sz="2800" b="1" strike="noStrike" spc="-1">
                <a:solidFill>
                  <a:srgbClr val="000000"/>
                </a:solidFill>
                <a:latin typeface="Calibri"/>
              </a:rPr>
              <a:t>ordered list</a:t>
            </a:r>
            <a:r>
              <a:rPr lang="en-US" sz="2800" b="0" strike="noStrike" spc="-1">
                <a:solidFill>
                  <a:srgbClr val="000000"/>
                </a:solidFill>
                <a:latin typeface="Calibri"/>
              </a:rPr>
              <a:t> that uses numbers and letters instead of bullets, we would use an &lt;ol&gt; tag instead of &lt;ul&gt;: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&lt;ol&gt;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&lt;li&gt;HTML&lt;/li&gt;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&lt;li&gt;CSS&lt;/li&gt;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&lt;li&gt;JavaScript&lt;/li&gt;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&lt;li&gt;And beyond!&lt;/li&gt;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&lt;/ol&gt;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0757-C801-D940-907C-CC058CB502C7}"/>
              </a:ext>
            </a:extLst>
          </p:cNvPr>
          <p:cNvSpPr>
            <a:spLocks noGrp="1"/>
          </p:cNvSpPr>
          <p:nvPr>
            <p:ph type="title"/>
          </p:nvPr>
        </p:nvSpPr>
        <p:spPr/>
        <p:txBody>
          <a:bodyPr/>
          <a:lstStyle/>
          <a:p>
            <a:pPr algn="ctr"/>
            <a:r>
              <a:rPr lang="en-US" dirty="0"/>
              <a:t>Practice: Block Elements</a:t>
            </a:r>
          </a:p>
        </p:txBody>
      </p:sp>
      <p:sp>
        <p:nvSpPr>
          <p:cNvPr id="3" name="Subtitle 2">
            <a:extLst>
              <a:ext uri="{FF2B5EF4-FFF2-40B4-BE49-F238E27FC236}">
                <a16:creationId xmlns:a16="http://schemas.microsoft.com/office/drawing/2014/main" id="{8CC92B0A-F244-4844-88BF-E5DCB1BF1AEC}"/>
              </a:ext>
            </a:extLst>
          </p:cNvPr>
          <p:cNvSpPr>
            <a:spLocks noGrp="1"/>
          </p:cNvSpPr>
          <p:nvPr>
            <p:ph type="subTitle"/>
          </p:nvPr>
        </p:nvSpPr>
        <p:spPr/>
        <p:txBody>
          <a:bodyPr/>
          <a:lstStyle/>
          <a:p>
            <a:pPr marL="0" indent="0">
              <a:buNone/>
            </a:pPr>
            <a:r>
              <a:rPr lang="en-US" sz="1600" b="1" dirty="0"/>
              <a:t>Warm up</a:t>
            </a:r>
          </a:p>
          <a:p>
            <a:r>
              <a:rPr lang="en-US" sz="1600" dirty="0"/>
              <a:t>Discuss the following questions with your partner:</a:t>
            </a:r>
          </a:p>
          <a:p>
            <a:r>
              <a:rPr lang="en-US" sz="1600" dirty="0"/>
              <a:t>Why is indentation and spacing important?</a:t>
            </a:r>
          </a:p>
          <a:p>
            <a:r>
              <a:rPr lang="en-US" sz="1600" dirty="0"/>
              <a:t>What is an opening tag? What is a closing tag?</a:t>
            </a:r>
          </a:p>
          <a:p>
            <a:r>
              <a:rPr lang="en-US" sz="1600" dirty="0"/>
              <a:t>What does it mean when an element is nested within another? Can you give an example of when we would use nested elements?</a:t>
            </a:r>
          </a:p>
          <a:p>
            <a:r>
              <a:rPr lang="en-US" sz="1600" b="1" dirty="0"/>
              <a:t>Code</a:t>
            </a:r>
          </a:p>
          <a:p>
            <a:r>
              <a:rPr lang="en-US" sz="1600" dirty="0"/>
              <a:t>First, follow along with the lesson and add the block elements to the page. Then, open up the </a:t>
            </a:r>
            <a:r>
              <a:rPr lang="en-US" sz="1600" i="1" dirty="0"/>
              <a:t>my-favorite-</a:t>
            </a:r>
            <a:r>
              <a:rPr lang="en-US" sz="1600" i="1" dirty="0" err="1"/>
              <a:t>things.html</a:t>
            </a:r>
            <a:r>
              <a:rPr lang="en-US" sz="1600" dirty="0"/>
              <a:t> and add some block elements. Some to consider:</a:t>
            </a:r>
          </a:p>
          <a:p>
            <a:r>
              <a:rPr lang="en-US" sz="1600" dirty="0"/>
              <a:t>Add an &lt;h1&gt; containing the page title</a:t>
            </a:r>
          </a:p>
          <a:p>
            <a:r>
              <a:rPr lang="en-US" sz="1600" dirty="0"/>
              <a:t>Add an unordered list (&lt;ul&gt;) of your best friends</a:t>
            </a:r>
          </a:p>
          <a:p>
            <a:r>
              <a:rPr lang="en-US" sz="1600" dirty="0"/>
              <a:t>Add an ordered list (&lt;</a:t>
            </a:r>
            <a:r>
              <a:rPr lang="en-US" sz="1600" dirty="0" err="1"/>
              <a:t>ol</a:t>
            </a:r>
            <a:r>
              <a:rPr lang="en-US" sz="1600" dirty="0"/>
              <a:t>&gt;) ranking your favorite foods</a:t>
            </a:r>
          </a:p>
          <a:p>
            <a:r>
              <a:rPr lang="en-US" sz="1600" dirty="0"/>
              <a:t>Add a paragraph (&lt;p&gt;) about some of your favorite things</a:t>
            </a:r>
          </a:p>
        </p:txBody>
      </p:sp>
    </p:spTree>
    <p:extLst>
      <p:ext uri="{BB962C8B-B14F-4D97-AF65-F5344CB8AC3E}">
        <p14:creationId xmlns:p14="http://schemas.microsoft.com/office/powerpoint/2010/main" val="4914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Most Frequent Terminal Commands</a:t>
            </a:r>
            <a:endParaRPr lang="en-US" sz="4400" b="0" strike="noStrike" spc="-1">
              <a:solidFill>
                <a:srgbClr val="000000"/>
              </a:solidFill>
              <a:latin typeface="Calibri"/>
            </a:endParaRPr>
          </a:p>
        </p:txBody>
      </p:sp>
      <p:sp>
        <p:nvSpPr>
          <p:cNvPr id="98" name="TextShape 2"/>
          <p:cNvSpPr txBox="1"/>
          <p:nvPr/>
        </p:nvSpPr>
        <p:spPr>
          <a:xfrm>
            <a:off x="838080" y="1825560"/>
            <a:ext cx="10515240" cy="4350960"/>
          </a:xfrm>
          <a:prstGeom prst="rect">
            <a:avLst/>
          </a:prstGeom>
          <a:noFill/>
          <a:ln>
            <a:noFill/>
          </a:ln>
        </p:spPr>
        <p:txBody>
          <a:bodyPr>
            <a:normAutofit fontScale="90000" lnSpcReduction="20000"/>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See current location: </a:t>
            </a:r>
            <a:r>
              <a:rPr lang="en-US" sz="2800" b="0" strike="noStrike" spc="-1">
                <a:solidFill>
                  <a:srgbClr val="000000"/>
                </a:solidFill>
                <a:latin typeface="Calibri"/>
              </a:rPr>
              <a:t>The first command on our journey will be </a:t>
            </a:r>
            <a:r>
              <a:rPr lang="en-US" sz="3200" b="1" strike="noStrike" spc="-1">
                <a:solidFill>
                  <a:srgbClr val="000000"/>
                </a:solidFill>
                <a:latin typeface="Calibri"/>
              </a:rPr>
              <a:t>pwd</a:t>
            </a:r>
            <a:r>
              <a:rPr lang="en-US" sz="2800" b="0" strike="noStrike" spc="-1">
                <a:solidFill>
                  <a:srgbClr val="000000"/>
                </a:solidFill>
                <a:latin typeface="Calibri"/>
              </a:rPr>
              <a:t>, which prints your current location to the screen. It stands for "print working directory".</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List out contents of folder: </a:t>
            </a:r>
            <a:r>
              <a:rPr lang="en-US" sz="2800" b="0" strike="noStrike" spc="-1">
                <a:solidFill>
                  <a:srgbClr val="000000"/>
                </a:solidFill>
                <a:latin typeface="Calibri"/>
              </a:rPr>
              <a:t>Now that we know which folder we are in, let's see what's inside of the folder. The next command we will learn is </a:t>
            </a:r>
            <a:r>
              <a:rPr lang="en-US" sz="3200" b="1" strike="noStrike" spc="-1">
                <a:solidFill>
                  <a:srgbClr val="000000"/>
                </a:solidFill>
                <a:latin typeface="Calibri"/>
              </a:rPr>
              <a:t>ls</a:t>
            </a:r>
            <a:r>
              <a:rPr lang="en-US" sz="2800" b="0" strike="noStrike" spc="-1">
                <a:solidFill>
                  <a:srgbClr val="000000"/>
                </a:solidFill>
                <a:latin typeface="Calibri"/>
              </a:rPr>
              <a:t>, which lists all the content of a folder (ls stands for "list"). When I type it on my computer, I see a list of all files and directories in that folder.</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Change folders : </a:t>
            </a:r>
            <a:r>
              <a:rPr lang="en-US" sz="2800" b="0" strike="noStrike" spc="-1">
                <a:solidFill>
                  <a:srgbClr val="000000"/>
                </a:solidFill>
                <a:latin typeface="Calibri"/>
              </a:rPr>
              <a:t>When we’re file explore and we want to move to a different folder, we find the icon for the folder where we want to go and double-click on it. In Terminal, we use the command $ </a:t>
            </a:r>
            <a:r>
              <a:rPr lang="en-US" sz="3500" b="1" strike="noStrike" spc="-1">
                <a:solidFill>
                  <a:srgbClr val="000000"/>
                </a:solidFill>
                <a:latin typeface="Calibri"/>
              </a:rPr>
              <a:t>cd</a:t>
            </a:r>
            <a:r>
              <a:rPr lang="en-US" sz="2800" b="0" strike="noStrike" spc="-1">
                <a:solidFill>
                  <a:srgbClr val="000000"/>
                </a:solidFill>
                <a:latin typeface="Calibri"/>
              </a:rPr>
              <a:t> folder-name (replacing folder-name with the name of the folder to which you'd like to navigate). cd stands for "change directory". Be sure to always type a space after any command that has an additional argument, such as the name of a directory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Inline Elements</a:t>
            </a:r>
            <a:endParaRPr lang="en-US" sz="4400" b="0" strike="noStrike" spc="-1">
              <a:solidFill>
                <a:srgbClr val="000000"/>
              </a:solidFill>
              <a:latin typeface="Calibri"/>
            </a:endParaRPr>
          </a:p>
        </p:txBody>
      </p:sp>
      <p:sp>
        <p:nvSpPr>
          <p:cNvPr id="230"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All of the tags we learned about in the previous lessons are block elements, meaning that each element is displayed on a new line. In this section, we are going to look at elements that do not appear on their own line but share a line with other elements. These are called </a:t>
            </a:r>
            <a:r>
              <a:rPr lang="en-US" sz="2800" b="1" strike="noStrike" spc="-1">
                <a:solidFill>
                  <a:srgbClr val="000000"/>
                </a:solidFill>
                <a:latin typeface="Calibri"/>
              </a:rPr>
              <a:t>inline elements</a:t>
            </a:r>
            <a:r>
              <a:rPr lang="en-US" sz="2800" b="0" strike="noStrike" spc="-1">
                <a:solidFill>
                  <a:srgbClr val="000000"/>
                </a:solidFill>
                <a:latin typeface="Calibri"/>
              </a:rPr>
              <a:t>. We will see how to add text emphasis, links, and images to our pages.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32" name="TextShape 2"/>
          <p:cNvSpPr txBox="1"/>
          <p:nvPr/>
        </p:nvSpPr>
        <p:spPr>
          <a:xfrm>
            <a:off x="838080" y="1825560"/>
            <a:ext cx="10515240" cy="4350960"/>
          </a:xfrm>
          <a:prstGeom prst="rect">
            <a:avLst/>
          </a:prstGeom>
          <a:noFill/>
          <a:ln>
            <a:noFill/>
          </a:ln>
        </p:spPr>
        <p:txBody>
          <a:bodyPr>
            <a:normAutofit fontScale="99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Open up </a:t>
            </a:r>
            <a:r>
              <a:rPr lang="en-US" sz="2800" b="0" i="1" strike="noStrike" spc="-1">
                <a:solidFill>
                  <a:srgbClr val="000000"/>
                </a:solidFill>
                <a:latin typeface="Calibri"/>
              </a:rPr>
              <a:t>my-first-webpage.html</a:t>
            </a:r>
            <a:r>
              <a:rPr lang="en-US" sz="2800" b="0" strike="noStrike" spc="-1">
                <a:solidFill>
                  <a:srgbClr val="000000"/>
                </a:solidFill>
                <a:latin typeface="Calibri"/>
              </a:rPr>
              <a:t>. We're going to modify it to include an inline element:</a:t>
            </a:r>
          </a:p>
          <a:p>
            <a:pPr>
              <a:lnSpc>
                <a:spcPct val="90000"/>
              </a:lnSpc>
              <a:spcBef>
                <a:spcPts val="1001"/>
              </a:spcBef>
              <a:tabLst>
                <a:tab pos="0" algn="l"/>
              </a:tabLst>
            </a:pPr>
            <a:r>
              <a:rPr lang="en-US" sz="2800" b="0" strike="noStrike" spc="-1">
                <a:solidFill>
                  <a:srgbClr val="000000"/>
                </a:solidFill>
                <a:latin typeface="Calibri"/>
              </a:rPr>
              <a:t>&lt;p&gt;Welcome to my &lt;strong&gt;first web page&lt;/strong&gt;!&lt;/p&gt; </a:t>
            </a:r>
          </a:p>
          <a:p>
            <a:pPr>
              <a:lnSpc>
                <a:spcPct val="90000"/>
              </a:lnSpc>
              <a:spcBef>
                <a:spcPts val="1001"/>
              </a:spcBef>
              <a:tabLst>
                <a:tab pos="0" algn="l"/>
              </a:tabLst>
            </a:pPr>
            <a:r>
              <a:rPr lang="en-US" sz="2800" b="0" strike="noStrike" spc="-1">
                <a:solidFill>
                  <a:srgbClr val="000000"/>
                </a:solidFill>
                <a:latin typeface="Calibri"/>
              </a:rPr>
              <a:t>The &lt;strong&gt; tag indicates that something is important. By default, it will make the text inside it bold.</a:t>
            </a:r>
          </a:p>
          <a:p>
            <a:pPr>
              <a:lnSpc>
                <a:spcPct val="90000"/>
              </a:lnSpc>
              <a:spcBef>
                <a:spcPts val="1001"/>
              </a:spcBef>
              <a:tabLst>
                <a:tab pos="0" algn="l"/>
              </a:tabLst>
            </a:pP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If we want to emphasize something, we'll use the &lt;em&gt; tag, which will italicize it:</a:t>
            </a:r>
          </a:p>
          <a:p>
            <a:pPr>
              <a:lnSpc>
                <a:spcPct val="90000"/>
              </a:lnSpc>
              <a:spcBef>
                <a:spcPts val="1001"/>
              </a:spcBef>
              <a:tabLst>
                <a:tab pos="0" algn="l"/>
              </a:tabLst>
            </a:pPr>
            <a:r>
              <a:rPr lang="en-US" sz="2800" b="0" strike="noStrike" spc="-1">
                <a:solidFill>
                  <a:srgbClr val="000000"/>
                </a:solidFill>
                <a:latin typeface="Calibri"/>
              </a:rPr>
              <a:t>&lt;h2&gt;Written with a little guidance from &lt;em&gt;Goobsan School&lt;/em&gt;&lt;/h2&gt;</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34" name="TextShape 2"/>
          <p:cNvSpPr txBox="1"/>
          <p:nvPr/>
        </p:nvSpPr>
        <p:spPr>
          <a:xfrm>
            <a:off x="838080" y="1825560"/>
            <a:ext cx="10515240" cy="4350960"/>
          </a:xfrm>
          <a:prstGeom prst="rect">
            <a:avLst/>
          </a:prstGeom>
          <a:noFill/>
          <a:ln>
            <a:noFill/>
          </a:ln>
        </p:spPr>
        <p:txBody>
          <a:bodyPr>
            <a:normAutofit fontScale="80500" lnSpcReduction="10000"/>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Links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And now let's learn about one of the most useful HTML tags. Add the following line to the end of the &lt;body&gt; element:</a:t>
            </a:r>
          </a:p>
          <a:p>
            <a:pPr>
              <a:lnSpc>
                <a:spcPct val="90000"/>
              </a:lnSpc>
              <a:spcBef>
                <a:spcPts val="1001"/>
              </a:spcBef>
              <a:tabLst>
                <a:tab pos="0" algn="l"/>
              </a:tabLst>
            </a:pPr>
            <a:r>
              <a:rPr lang="en-US" sz="2800" b="0" strike="noStrike" spc="-1">
                <a:solidFill>
                  <a:srgbClr val="000000"/>
                </a:solidFill>
                <a:latin typeface="Calibri"/>
              </a:rPr>
              <a:t>&lt;p&gt;Check out &lt;a href="http://goobsanschool.com/"&gt;Goobsan School&lt;/a&gt;. It's a great place to learn web development skills!&lt;/p&gt;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The </a:t>
            </a:r>
            <a:r>
              <a:rPr lang="en-US" sz="2800" b="1" strike="noStrike" spc="-1">
                <a:solidFill>
                  <a:srgbClr val="000000"/>
                </a:solidFill>
                <a:latin typeface="Calibri"/>
              </a:rPr>
              <a:t>anchor tag</a:t>
            </a:r>
            <a:r>
              <a:rPr lang="en-US" sz="2800" b="0" strike="noStrike" spc="-1">
                <a:solidFill>
                  <a:srgbClr val="000000"/>
                </a:solidFill>
                <a:latin typeface="Calibri"/>
              </a:rPr>
              <a:t>, &lt;a&gt;, creates a link to the address at the href attribute, or </a:t>
            </a:r>
            <a:r>
              <a:rPr lang="en-US" sz="2800" b="0" i="1" strike="noStrike" spc="-1">
                <a:solidFill>
                  <a:srgbClr val="000000"/>
                </a:solidFill>
                <a:latin typeface="Calibri"/>
              </a:rPr>
              <a:t>hypertext reference</a:t>
            </a:r>
            <a:r>
              <a:rPr lang="en-US" sz="2800" b="0" strike="noStrike" spc="-1">
                <a:solidFill>
                  <a:srgbClr val="000000"/>
                </a:solidFill>
                <a:latin typeface="Calibri"/>
              </a:rPr>
              <a:t>. An attribute is something that further defines what a tag does - in this case, it tells the link where to go.</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We can also use the &lt;a&gt; tag to link from one document to another. For example, if you've been following along with the exercises and have </a:t>
            </a:r>
            <a:r>
              <a:rPr lang="en-US" sz="2800" b="0" i="1" strike="noStrike" spc="-1">
                <a:solidFill>
                  <a:srgbClr val="000000"/>
                </a:solidFill>
                <a:latin typeface="Calibri"/>
              </a:rPr>
              <a:t>favorite-things.html</a:t>
            </a:r>
            <a:r>
              <a:rPr lang="en-US" sz="2800" b="0" strike="noStrike" spc="-1">
                <a:solidFill>
                  <a:srgbClr val="000000"/>
                </a:solidFill>
                <a:latin typeface="Calibri"/>
              </a:rPr>
              <a:t> in your project directory, you can link to it from </a:t>
            </a:r>
            <a:r>
              <a:rPr lang="en-US" sz="2800" b="0" i="1" strike="noStrike" spc="-1">
                <a:solidFill>
                  <a:srgbClr val="000000"/>
                </a:solidFill>
                <a:latin typeface="Calibri"/>
              </a:rPr>
              <a:t>index.html</a:t>
            </a:r>
            <a:r>
              <a:rPr lang="en-US" sz="2800" b="0" strike="noStrike" spc="-1">
                <a:solidFill>
                  <a:srgbClr val="000000"/>
                </a:solidFill>
                <a:latin typeface="Calibri"/>
              </a:rPr>
              <a:t> like this:</a:t>
            </a:r>
          </a:p>
          <a:p>
            <a:pPr>
              <a:lnSpc>
                <a:spcPct val="90000"/>
              </a:lnSpc>
              <a:spcBef>
                <a:spcPts val="1001"/>
              </a:spcBef>
              <a:tabLst>
                <a:tab pos="0" algn="l"/>
              </a:tabLst>
            </a:pPr>
            <a:r>
              <a:rPr lang="en-US" sz="2800" b="0" strike="noStrike" spc="-1">
                <a:solidFill>
                  <a:srgbClr val="000000"/>
                </a:solidFill>
                <a:latin typeface="Calibri"/>
              </a:rPr>
              <a:t>&lt;p&gt;Here is a link to my &lt;a href="favorite-things.html"&gt;favorite things&lt;/a&gt;.&lt;/p&gt;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36" name="TextShape 2"/>
          <p:cNvSpPr txBox="1"/>
          <p:nvPr/>
        </p:nvSpPr>
        <p:spPr>
          <a:xfrm>
            <a:off x="838080" y="1825560"/>
            <a:ext cx="10515240" cy="4350960"/>
          </a:xfrm>
          <a:prstGeom prst="rect">
            <a:avLst/>
          </a:prstGeom>
          <a:noFill/>
          <a:ln>
            <a:noFill/>
          </a:ln>
        </p:spPr>
        <p:txBody>
          <a:bodyPr>
            <a:normAutofit fontScale="64500" lnSpcReduction="10000"/>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Images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Let's learn about one more inline tag, which will allow us to add images to the page. Find an image of an elephant online, save it in the </a:t>
            </a:r>
            <a:r>
              <a:rPr lang="en-US" sz="2800" b="0" i="1" strike="noStrike" spc="-1">
                <a:solidFill>
                  <a:srgbClr val="000000"/>
                </a:solidFill>
                <a:latin typeface="Calibri"/>
              </a:rPr>
              <a:t>my-first-webpage</a:t>
            </a:r>
            <a:r>
              <a:rPr lang="en-US" sz="2800" b="0" strike="noStrike" spc="-1">
                <a:solidFill>
                  <a:srgbClr val="000000"/>
                </a:solidFill>
                <a:latin typeface="Calibri"/>
              </a:rPr>
              <a:t> folder with the name elephant.jpg, and then display it on our page like this:</a:t>
            </a:r>
          </a:p>
          <a:p>
            <a:pPr>
              <a:lnSpc>
                <a:spcPct val="90000"/>
              </a:lnSpc>
              <a:spcBef>
                <a:spcPts val="1001"/>
              </a:spcBef>
              <a:tabLst>
                <a:tab pos="0" algn="l"/>
              </a:tabLst>
            </a:pPr>
            <a:r>
              <a:rPr lang="en-US" sz="2800" b="0" strike="noStrike" spc="-1">
                <a:solidFill>
                  <a:srgbClr val="000000"/>
                </a:solidFill>
                <a:latin typeface="Calibri"/>
              </a:rPr>
              <a:t>&lt;img src="elephant.jpg" alt="A photo of an elephant"&gt;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Notice that the &lt;img&gt; tag is a little different than the other tags that we've seen: it's </a:t>
            </a:r>
            <a:r>
              <a:rPr lang="en-US" sz="2800" b="1" strike="noStrike" spc="-1">
                <a:solidFill>
                  <a:srgbClr val="000000"/>
                </a:solidFill>
                <a:latin typeface="Calibri"/>
              </a:rPr>
              <a:t>self-closing</a:t>
            </a:r>
            <a:r>
              <a:rPr lang="en-US" sz="2800" b="0" strike="noStrike" spc="-1">
                <a:solidFill>
                  <a:srgbClr val="000000"/>
                </a:solidFill>
                <a:latin typeface="Calibri"/>
              </a:rPr>
              <a:t>, meaning that it does not need a closing tag - in other words, it doesn't need one of these: &lt;/img&gt;. The srcattribute tells the tag where to find the image, and is required.</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The alt attribute is typically a description of the image, and is optional. However, it's a good idea to include for a few reasons. First, if the image fails to load, the user can hover the mouse over the image's area and read the alt text for a description of the image. Second, visually impaired users often browse the web with the aid of screen reading software. When you include the alt attribute, the screen reading software can read the image's description out loud to the user.</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Typically, websites will store their images in a separate folder from the rest of the HTML. Create a folder named </a:t>
            </a:r>
            <a:r>
              <a:rPr lang="en-US" sz="2800" b="0" i="1" strike="noStrike" spc="-1">
                <a:solidFill>
                  <a:srgbClr val="000000"/>
                </a:solidFill>
                <a:latin typeface="Calibri"/>
              </a:rPr>
              <a:t>images</a:t>
            </a:r>
            <a:r>
              <a:rPr lang="en-US" sz="2800" b="0" strike="noStrike" spc="-1">
                <a:solidFill>
                  <a:srgbClr val="000000"/>
                </a:solidFill>
                <a:latin typeface="Calibri"/>
              </a:rPr>
              <a:t> in the main project directory and move the image there.</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2853B-1807-8B40-A032-0847E9FA532F}"/>
              </a:ext>
            </a:extLst>
          </p:cNvPr>
          <p:cNvSpPr>
            <a:spLocks noGrp="1"/>
          </p:cNvSpPr>
          <p:nvPr>
            <p:ph type="title"/>
          </p:nvPr>
        </p:nvSpPr>
        <p:spPr/>
        <p:txBody>
          <a:bodyPr/>
          <a:lstStyle/>
          <a:p>
            <a:pPr algn="ctr"/>
            <a:r>
              <a:rPr lang="en-US" dirty="0"/>
              <a:t>Practice: Inline Elements</a:t>
            </a:r>
          </a:p>
        </p:txBody>
      </p:sp>
      <p:sp>
        <p:nvSpPr>
          <p:cNvPr id="3" name="Subtitle 2">
            <a:extLst>
              <a:ext uri="{FF2B5EF4-FFF2-40B4-BE49-F238E27FC236}">
                <a16:creationId xmlns:a16="http://schemas.microsoft.com/office/drawing/2014/main" id="{A4ED17E9-CD92-6B40-BFCD-9995D5AEFE39}"/>
              </a:ext>
            </a:extLst>
          </p:cNvPr>
          <p:cNvSpPr>
            <a:spLocks noGrp="1"/>
          </p:cNvSpPr>
          <p:nvPr>
            <p:ph type="subTitle"/>
          </p:nvPr>
        </p:nvSpPr>
        <p:spPr/>
        <p:txBody>
          <a:bodyPr/>
          <a:lstStyle/>
          <a:p>
            <a:pPr marL="0" indent="0">
              <a:buNone/>
            </a:pPr>
            <a:r>
              <a:rPr lang="en-US" sz="1600" b="1" dirty="0"/>
              <a:t>Warm Up</a:t>
            </a:r>
          </a:p>
          <a:p>
            <a:r>
              <a:rPr lang="en-US" sz="1600" i="1" dirty="0"/>
              <a:t>Discuss the following questions with your partner:</a:t>
            </a:r>
            <a:endParaRPr lang="en-US" sz="1600" dirty="0"/>
          </a:p>
          <a:p>
            <a:r>
              <a:rPr lang="en-US" sz="1600" dirty="0"/>
              <a:t>What is the difference between a block element and an inline element?</a:t>
            </a:r>
          </a:p>
          <a:p>
            <a:r>
              <a:rPr lang="en-US" sz="1600" dirty="0"/>
              <a:t>What does it mean to provide a relative path?</a:t>
            </a:r>
          </a:p>
          <a:p>
            <a:r>
              <a:rPr lang="en-US" sz="1600" dirty="0"/>
              <a:t>What is an HTML attribute? Can you give some examples of ones that we have seen so far?</a:t>
            </a:r>
          </a:p>
          <a:p>
            <a:pPr marL="0" indent="0">
              <a:buNone/>
            </a:pPr>
            <a:r>
              <a:rPr lang="en-US" sz="1600" b="1" dirty="0"/>
              <a:t>Code</a:t>
            </a:r>
          </a:p>
          <a:p>
            <a:r>
              <a:rPr lang="en-US" sz="1600" dirty="0"/>
              <a:t>Add some inline elements to </a:t>
            </a:r>
            <a:r>
              <a:rPr lang="en-US" sz="1600" i="1" dirty="0"/>
              <a:t>my-favorite-</a:t>
            </a:r>
            <a:r>
              <a:rPr lang="en-US" sz="1600" i="1" dirty="0" err="1"/>
              <a:t>things.html</a:t>
            </a:r>
            <a:r>
              <a:rPr lang="en-US" sz="1600" dirty="0"/>
              <a:t>. Some to consider:</a:t>
            </a:r>
          </a:p>
          <a:p>
            <a:r>
              <a:rPr lang="en-US" sz="1600" dirty="0"/>
              <a:t>Add some images to represent your favorite things</a:t>
            </a:r>
          </a:p>
          <a:p>
            <a:r>
              <a:rPr lang="en-US" sz="1600" dirty="0"/>
              <a:t>List your favorite websites and provide links to them</a:t>
            </a:r>
          </a:p>
          <a:p>
            <a:r>
              <a:rPr lang="en-US" sz="1600" dirty="0"/>
              <a:t>Add some &lt;strong&gt; and &lt;</a:t>
            </a:r>
            <a:r>
              <a:rPr lang="en-US" sz="1600" dirty="0" err="1"/>
              <a:t>em</a:t>
            </a:r>
            <a:r>
              <a:rPr lang="en-US" sz="1600" dirty="0"/>
              <a:t>&gt; tags at appropriate places</a:t>
            </a:r>
          </a:p>
          <a:p>
            <a:r>
              <a:rPr lang="en-US" sz="1600" dirty="0"/>
              <a:t>Next, update your website to include images, links, strong, and </a:t>
            </a:r>
            <a:r>
              <a:rPr lang="en-US" sz="1600" dirty="0" err="1"/>
              <a:t>em</a:t>
            </a:r>
            <a:r>
              <a:rPr lang="en-US" sz="1600" dirty="0"/>
              <a:t> tags.</a:t>
            </a:r>
          </a:p>
          <a:p>
            <a:endParaRPr lang="en-US" sz="1600" dirty="0"/>
          </a:p>
        </p:txBody>
      </p:sp>
    </p:spTree>
    <p:extLst>
      <p:ext uri="{BB962C8B-B14F-4D97-AF65-F5344CB8AC3E}">
        <p14:creationId xmlns:p14="http://schemas.microsoft.com/office/powerpoint/2010/main" val="403592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795F-CC79-9B45-9431-D7B54A6DFB29}"/>
              </a:ext>
            </a:extLst>
          </p:cNvPr>
          <p:cNvSpPr>
            <a:spLocks noGrp="1"/>
          </p:cNvSpPr>
          <p:nvPr>
            <p:ph type="title"/>
          </p:nvPr>
        </p:nvSpPr>
        <p:spPr/>
        <p:txBody>
          <a:bodyPr/>
          <a:lstStyle/>
          <a:p>
            <a:pPr algn="ctr"/>
            <a:r>
              <a:rPr lang="en-US" dirty="0"/>
              <a:t>Discussion: Indentation and Spacing</a:t>
            </a:r>
          </a:p>
        </p:txBody>
      </p:sp>
      <p:sp>
        <p:nvSpPr>
          <p:cNvPr id="3" name="Subtitle 2">
            <a:extLst>
              <a:ext uri="{FF2B5EF4-FFF2-40B4-BE49-F238E27FC236}">
                <a16:creationId xmlns:a16="http://schemas.microsoft.com/office/drawing/2014/main" id="{47D5F0CB-AFE7-6E49-9E3C-E714B559536E}"/>
              </a:ext>
            </a:extLst>
          </p:cNvPr>
          <p:cNvSpPr>
            <a:spLocks noGrp="1"/>
          </p:cNvSpPr>
          <p:nvPr>
            <p:ph type="subTitle"/>
          </p:nvPr>
        </p:nvSpPr>
        <p:spPr/>
        <p:txBody>
          <a:bodyPr/>
          <a:lstStyle/>
          <a:p>
            <a:pPr marL="0" indent="0">
              <a:buNone/>
            </a:pPr>
            <a:r>
              <a:rPr lang="en-US" sz="1600" i="1" dirty="0"/>
              <a:t>Discuss the following:</a:t>
            </a:r>
            <a:endParaRPr lang="en-US" sz="1600" dirty="0"/>
          </a:p>
          <a:p>
            <a:r>
              <a:rPr lang="en-US" sz="1600" dirty="0"/>
              <a:t>Why is indentation and spacing important? What benefit is there to ensuring that it is consistent?</a:t>
            </a:r>
          </a:p>
          <a:p>
            <a:r>
              <a:rPr lang="en-US" sz="1600" dirty="0"/>
              <a:t>When do we indent?</a:t>
            </a:r>
          </a:p>
          <a:p>
            <a:r>
              <a:rPr lang="en-US" sz="1600" dirty="0"/>
              <a:t>How many spaces should make up one indent?</a:t>
            </a:r>
          </a:p>
          <a:p>
            <a:r>
              <a:rPr lang="en-US" sz="1600" dirty="0"/>
              <a:t>If we wanted to change the little icon that displays next to the page title, would that code go in the &lt;head&gt; or the &lt;body&gt;? </a:t>
            </a:r>
          </a:p>
          <a:p>
            <a:r>
              <a:rPr lang="en-US" sz="1600" dirty="0"/>
              <a:t>What is an opening tag? What is a closing tag? What does it mean when an element is nested within another? Can you give an example of when we would use nested elements? What is the difference between a block element and an inline element? What does it mean to provide a relative path? What is an HTML attribute? Can you give some examples of ones that we have seen so far?</a:t>
            </a:r>
          </a:p>
        </p:txBody>
      </p:sp>
    </p:spTree>
    <p:extLst>
      <p:ext uri="{BB962C8B-B14F-4D97-AF65-F5344CB8AC3E}">
        <p14:creationId xmlns:p14="http://schemas.microsoft.com/office/powerpoint/2010/main" val="1149348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README</a:t>
            </a:r>
            <a:endParaRPr lang="en-US" sz="4400" b="0" strike="noStrike" spc="-1">
              <a:solidFill>
                <a:srgbClr val="000000"/>
              </a:solidFill>
              <a:latin typeface="Calibri"/>
            </a:endParaRPr>
          </a:p>
        </p:txBody>
      </p:sp>
      <p:sp>
        <p:nvSpPr>
          <p:cNvPr id="238" name="TextShape 2"/>
          <p:cNvSpPr txBox="1"/>
          <p:nvPr/>
        </p:nvSpPr>
        <p:spPr>
          <a:xfrm>
            <a:off x="838080" y="1825560"/>
            <a:ext cx="10515240" cy="4350960"/>
          </a:xfrm>
          <a:prstGeom prst="rect">
            <a:avLst/>
          </a:prstGeom>
          <a:noFill/>
          <a:ln>
            <a:noFill/>
          </a:ln>
        </p:spPr>
        <p:txBody>
          <a:bodyPr>
            <a:normAutofit fontScale="82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Every GitHub repository should have a README.md file. It's often the first thing someone new to your project sees and is frequently the only source of documentation. The READMEs we will write will have the extension,.md which stands for Markdown. Like HTML, Markdown is a language that uses annotations to format the display of text.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README file should be located in the top level of the project directory. GitHub knows to look for a file named "README" and display the contents on the repo's viewing page.</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It's worth taking the time to make your README look presentable because it will be the first thing anyone will see in your repositories. You want to make a solid first impression - if people see that you have a messy or incomplete README, they will assume that your code is also messy or incomplete. You want to make it as easy as possible for your users (such as potential employers) to check out your code. Writing a strong README is a good way to practice - and showcase - your empathy as a developer.</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40" name="TextShape 2"/>
          <p:cNvSpPr txBox="1"/>
          <p:nvPr/>
        </p:nvSpPr>
        <p:spPr>
          <a:xfrm>
            <a:off x="838080" y="1825560"/>
            <a:ext cx="10515240" cy="4869000"/>
          </a:xfrm>
          <a:prstGeom prst="rect">
            <a:avLst/>
          </a:prstGeom>
          <a:noFill/>
          <a:ln>
            <a:noFill/>
          </a:ln>
        </p:spPr>
        <p:txBody>
          <a:bodyPr>
            <a:normAutofit fontScale="51000" lnSpcReduction="10000"/>
          </a:bodyPr>
          <a:lstStyle/>
          <a:p>
            <a:pPr>
              <a:lnSpc>
                <a:spcPct val="90000"/>
              </a:lnSpc>
              <a:spcBef>
                <a:spcPts val="1001"/>
              </a:spcBef>
              <a:tabLst>
                <a:tab pos="0" algn="l"/>
              </a:tabLst>
            </a:pPr>
            <a:r>
              <a:rPr lang="en-US" sz="2800" b="0" strike="noStrike" spc="-1">
                <a:solidFill>
                  <a:srgbClr val="000000"/>
                </a:solidFill>
                <a:latin typeface="Calibri"/>
              </a:rPr>
              <a:t>As you can see from these examples, READMEs vary widely from one repository to the next, depending on the project needs. This is why it's important that your README is well-organized and easy to read. Mostly recommends including as a minimum the following sections:</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Application name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Names of contributors</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Description of the project's purpose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Complete setup/installation instructions</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License information with a copyright and date</a:t>
            </a:r>
          </a:p>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r>
              <a:rPr lang="en-US" sz="2800" b="0" strike="noStrike" spc="-1">
                <a:solidFill>
                  <a:srgbClr val="000000"/>
                </a:solidFill>
                <a:latin typeface="Calibri"/>
              </a:rPr>
              <a:t>Additional sections to consider:</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Live demo</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Instructions on running tests</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Technologies used</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Future features or to do list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Known bugs</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Contact information</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Support or contribution instructions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0343-99B5-8A42-9ED1-4DFA5D2DA114}"/>
              </a:ext>
            </a:extLst>
          </p:cNvPr>
          <p:cNvSpPr>
            <a:spLocks noGrp="1"/>
          </p:cNvSpPr>
          <p:nvPr>
            <p:ph type="title"/>
          </p:nvPr>
        </p:nvSpPr>
        <p:spPr/>
        <p:txBody>
          <a:bodyPr/>
          <a:lstStyle/>
          <a:p>
            <a:pPr algn="ctr"/>
            <a:r>
              <a:rPr lang="en-US" dirty="0"/>
              <a:t>Markdown Language</a:t>
            </a:r>
          </a:p>
        </p:txBody>
      </p:sp>
      <p:sp>
        <p:nvSpPr>
          <p:cNvPr id="3" name="Subtitle 2">
            <a:extLst>
              <a:ext uri="{FF2B5EF4-FFF2-40B4-BE49-F238E27FC236}">
                <a16:creationId xmlns:a16="http://schemas.microsoft.com/office/drawing/2014/main" id="{6A11E5E3-CD89-DB40-A694-B9065AD10EF4}"/>
              </a:ext>
            </a:extLst>
          </p:cNvPr>
          <p:cNvSpPr>
            <a:spLocks noGrp="1"/>
          </p:cNvSpPr>
          <p:nvPr>
            <p:ph type="subTitle"/>
          </p:nvPr>
        </p:nvSpPr>
        <p:spPr>
          <a:xfrm>
            <a:off x="838080" y="1825560"/>
            <a:ext cx="10515240" cy="1325160"/>
          </a:xfrm>
        </p:spPr>
        <p:txBody>
          <a:bodyPr/>
          <a:lstStyle/>
          <a:p>
            <a:r>
              <a:rPr lang="en-US" sz="1600" b="1" dirty="0"/>
              <a:t>Headings</a:t>
            </a:r>
          </a:p>
          <a:p>
            <a:r>
              <a:rPr lang="en-US" sz="1600" dirty="0"/>
              <a:t>For writing headings, you have to add hash # symbol at the beginning of the line. The number of the hash symbol will increase heading type will change according to that.</a:t>
            </a:r>
          </a:p>
          <a:p>
            <a:endParaRPr lang="en-US" sz="1600" dirty="0"/>
          </a:p>
        </p:txBody>
      </p:sp>
      <p:pic>
        <p:nvPicPr>
          <p:cNvPr id="5" name="Picture 4">
            <a:extLst>
              <a:ext uri="{FF2B5EF4-FFF2-40B4-BE49-F238E27FC236}">
                <a16:creationId xmlns:a16="http://schemas.microsoft.com/office/drawing/2014/main" id="{73D39F6B-6ABB-484F-9B15-D8520C95B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446" y="2768600"/>
            <a:ext cx="8674100" cy="4089400"/>
          </a:xfrm>
          <a:prstGeom prst="rect">
            <a:avLst/>
          </a:prstGeom>
        </p:spPr>
      </p:pic>
    </p:spTree>
    <p:extLst>
      <p:ext uri="{BB962C8B-B14F-4D97-AF65-F5344CB8AC3E}">
        <p14:creationId xmlns:p14="http://schemas.microsoft.com/office/powerpoint/2010/main" val="3207648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01B0-83DE-E246-A432-FB8130C9685E}"/>
              </a:ext>
            </a:extLst>
          </p:cNvPr>
          <p:cNvSpPr>
            <a:spLocks noGrp="1"/>
          </p:cNvSpPr>
          <p:nvPr>
            <p:ph type="title"/>
          </p:nvPr>
        </p:nvSpPr>
        <p:spPr/>
        <p:txBody>
          <a:bodyPr/>
          <a:lstStyle/>
          <a:p>
            <a:pPr algn="ctr"/>
            <a:r>
              <a:rPr lang="en-US" dirty="0"/>
              <a:t>Continue..</a:t>
            </a:r>
          </a:p>
        </p:txBody>
      </p:sp>
      <p:sp>
        <p:nvSpPr>
          <p:cNvPr id="3" name="Subtitle 2">
            <a:extLst>
              <a:ext uri="{FF2B5EF4-FFF2-40B4-BE49-F238E27FC236}">
                <a16:creationId xmlns:a16="http://schemas.microsoft.com/office/drawing/2014/main" id="{EDB1B340-55F6-C341-A64C-6F7C8812A0AB}"/>
              </a:ext>
            </a:extLst>
          </p:cNvPr>
          <p:cNvSpPr>
            <a:spLocks noGrp="1"/>
          </p:cNvSpPr>
          <p:nvPr>
            <p:ph type="subTitle"/>
          </p:nvPr>
        </p:nvSpPr>
        <p:spPr>
          <a:xfrm>
            <a:off x="838080" y="1825560"/>
            <a:ext cx="10515240" cy="1214523"/>
          </a:xfrm>
        </p:spPr>
        <p:txBody>
          <a:bodyPr/>
          <a:lstStyle/>
          <a:p>
            <a:pPr marL="0" indent="0">
              <a:buNone/>
            </a:pPr>
            <a:r>
              <a:rPr lang="en-US" sz="1600" b="1" dirty="0"/>
              <a:t>Normal text</a:t>
            </a:r>
          </a:p>
          <a:p>
            <a:r>
              <a:rPr lang="en-US" sz="1600" dirty="0"/>
              <a:t>If you want to write normal text then write simple text here, no need to add any tags it will automatically convert into text.</a:t>
            </a:r>
          </a:p>
          <a:p>
            <a:pPr marL="0" indent="0">
              <a:buNone/>
            </a:pPr>
            <a:endParaRPr lang="en-US" sz="1600" dirty="0"/>
          </a:p>
        </p:txBody>
      </p:sp>
      <p:pic>
        <p:nvPicPr>
          <p:cNvPr id="5" name="Picture 4">
            <a:extLst>
              <a:ext uri="{FF2B5EF4-FFF2-40B4-BE49-F238E27FC236}">
                <a16:creationId xmlns:a16="http://schemas.microsoft.com/office/drawing/2014/main" id="{0C566B49-75FB-5449-8C38-8C6079F37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078" y="2495767"/>
            <a:ext cx="8737600" cy="3556000"/>
          </a:xfrm>
          <a:prstGeom prst="rect">
            <a:avLst/>
          </a:prstGeom>
        </p:spPr>
      </p:pic>
    </p:spTree>
    <p:extLst>
      <p:ext uri="{BB962C8B-B14F-4D97-AF65-F5344CB8AC3E}">
        <p14:creationId xmlns:p14="http://schemas.microsoft.com/office/powerpoint/2010/main" val="359794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1240</TotalTime>
  <Words>10227</Words>
  <Application>Microsoft Macintosh PowerPoint</Application>
  <PresentationFormat>Widescreen</PresentationFormat>
  <Paragraphs>600</Paragraphs>
  <Slides>121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121</vt:i4>
      </vt:variant>
    </vt:vector>
  </HeadingPairs>
  <TitlesOfParts>
    <vt:vector size="130" baseType="lpstr">
      <vt:lpstr>Arial</vt:lpstr>
      <vt:lpstr>Arial;Helvetica</vt:lpstr>
      <vt:lpstr>Calibri</vt:lpstr>
      <vt:lpstr>Calibri Light</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Block Elements</vt:lpstr>
      <vt:lpstr>PowerPoint Presentation</vt:lpstr>
      <vt:lpstr>PowerPoint Presentation</vt:lpstr>
      <vt:lpstr>PowerPoint Presentation</vt:lpstr>
      <vt:lpstr>PowerPoint Presentation</vt:lpstr>
      <vt:lpstr>Practice: Inline Elements</vt:lpstr>
      <vt:lpstr>Discussion: Indentation and Spacing</vt:lpstr>
      <vt:lpstr>PowerPoint Presentation</vt:lpstr>
      <vt:lpstr>PowerPoint Presentation</vt:lpstr>
      <vt:lpstr>Markdown Language</vt:lpstr>
      <vt:lpstr>Continue..</vt:lpstr>
      <vt:lpstr>Continue..</vt:lpstr>
      <vt:lpstr>Continue..</vt:lpstr>
      <vt:lpstr>Continue..</vt:lpstr>
      <vt:lpstr>Continue..</vt:lpstr>
      <vt:lpstr>Continue..</vt:lpstr>
      <vt:lpstr>Continue..</vt:lpstr>
      <vt:lpstr>PowerPoint Presentation</vt:lpstr>
      <vt:lpstr>README practice</vt:lpstr>
      <vt:lpstr>PowerPoint Presentation</vt:lpstr>
      <vt:lpstr>Introduction to CSS</vt:lpstr>
      <vt:lpstr>Continue..</vt:lpstr>
      <vt:lpstr>Continue..</vt:lpstr>
      <vt:lpstr>Continue..</vt:lpstr>
      <vt:lpstr>Continue..</vt:lpstr>
      <vt:lpstr>Continue..</vt:lpstr>
      <vt:lpstr>Continue..</vt:lpstr>
      <vt:lpstr>Debugging HTML and CSS</vt:lpstr>
      <vt:lpstr>Continue..</vt:lpstr>
      <vt:lpstr>Inspect Element</vt:lpstr>
      <vt:lpstr>Continue..</vt:lpstr>
      <vt:lpstr>Independent Project</vt:lpstr>
      <vt:lpstr>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WEAK 1 </dc:title>
  <dc:subject/>
  <dc:creator>Eng-Hafsa Saed</dc:creator>
  <dc:description/>
  <cp:lastModifiedBy>Eng-Hafsa Saed</cp:lastModifiedBy>
  <cp:revision>22</cp:revision>
  <dcterms:created xsi:type="dcterms:W3CDTF">2021-09-14T06:00:25Z</dcterms:created>
  <dcterms:modified xsi:type="dcterms:W3CDTF">2021-09-23T21:37:22Z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59</vt:i4>
  </property>
</Properties>
</file>